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1.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2.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slides/charts/chart3.xml" ContentType="application/vnd.openxmlformats-officedocument.drawingml.chart+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charts/chart4.xml" ContentType="application/vnd.openxmlformats-officedocument.drawingml.chart+xml"/>
  <Override PartName="/ppt/notesSlides/notesSlide21.xml" ContentType="application/vnd.openxmlformats-officedocument.presentationml.notesSlide+xml"/>
  <Override PartName="/ppt/slides/slide22.xml" ContentType="application/vnd.openxmlformats-officedocument.presentationml.slide+xml"/>
  <Override PartName="/ppt/slides/charts/chart5.xml" ContentType="application/vnd.openxmlformats-officedocument.drawingml.chart+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830b28a476c4356" /><Relationship Type="http://schemas.openxmlformats.org/officeDocument/2006/relationships/extended-properties" Target="/docProps/app.xml" Id="Re21114b3f1ff470c" /><Relationship Type="http://schemas.openxmlformats.org/officeDocument/2006/relationships/officeDocument" Target="/ppt/presentation.xml" Id="Rd7ba8cc88eae4924" /></Relationships>
</file>

<file path=ppt/presentation.xml><?xml version="1.0" encoding="utf-8"?>
<p:presentation xmlns:p="http://schemas.openxmlformats.org/presentationml/2006/main">
  <p:sldMasterIdLst>
    <p:sldMasterId xmlns:r="http://schemas.openxmlformats.org/officeDocument/2006/relationships" id="2147483648" r:id="Rd011861e959e4d80"/>
  </p:sldMasterIdLst>
  <p:notesMasterIdLst>
    <p:notesMasterId xmlns:r="http://schemas.openxmlformats.org/officeDocument/2006/relationships" r:id="R6b83c00e2d564877"/>
  </p:notesMasterIdLst>
  <p:sldIdLst>
    <p:sldId xmlns:r="http://schemas.openxmlformats.org/officeDocument/2006/relationships" id="256" r:id="R22655b3647384142"/>
    <p:sldId xmlns:r="http://schemas.openxmlformats.org/officeDocument/2006/relationships" id="257" r:id="R8da4db028d8e4868"/>
    <p:sldId xmlns:r="http://schemas.openxmlformats.org/officeDocument/2006/relationships" id="258" r:id="Rc6e6acad6fdc4171"/>
    <p:sldId xmlns:r="http://schemas.openxmlformats.org/officeDocument/2006/relationships" id="259" r:id="R571215f89f524c0c"/>
    <p:sldId xmlns:r="http://schemas.openxmlformats.org/officeDocument/2006/relationships" id="260" r:id="R0c5e5ee3973a4e21"/>
    <p:sldId xmlns:r="http://schemas.openxmlformats.org/officeDocument/2006/relationships" id="261" r:id="R2b1acff4b2f44980"/>
    <p:sldId xmlns:r="http://schemas.openxmlformats.org/officeDocument/2006/relationships" id="262" r:id="R7e5f5f32989b4607"/>
    <p:sldId xmlns:r="http://schemas.openxmlformats.org/officeDocument/2006/relationships" id="263" r:id="R5e54a9f023e44810"/>
    <p:sldId xmlns:r="http://schemas.openxmlformats.org/officeDocument/2006/relationships" id="264" r:id="R336411e1aa694f43"/>
    <p:sldId xmlns:r="http://schemas.openxmlformats.org/officeDocument/2006/relationships" id="265" r:id="Rba140a3a74e641d7"/>
    <p:sldId xmlns:r="http://schemas.openxmlformats.org/officeDocument/2006/relationships" id="266" r:id="R82e5af92bff24052"/>
    <p:sldId xmlns:r="http://schemas.openxmlformats.org/officeDocument/2006/relationships" id="267" r:id="Rda99ac3ae44e4767"/>
    <p:sldId xmlns:r="http://schemas.openxmlformats.org/officeDocument/2006/relationships" id="268" r:id="R1e9b4ec09b0143d8"/>
    <p:sldId xmlns:r="http://schemas.openxmlformats.org/officeDocument/2006/relationships" id="269" r:id="R6570d308a0c24e49"/>
    <p:sldId xmlns:r="http://schemas.openxmlformats.org/officeDocument/2006/relationships" id="270" r:id="Rcee2fc92543644ac"/>
    <p:sldId xmlns:r="http://schemas.openxmlformats.org/officeDocument/2006/relationships" id="271" r:id="Rf0812b1c88544345"/>
    <p:sldId xmlns:r="http://schemas.openxmlformats.org/officeDocument/2006/relationships" id="272" r:id="R2b73b44a58e54674"/>
    <p:sldId xmlns:r="http://schemas.openxmlformats.org/officeDocument/2006/relationships" id="273" r:id="R55fdb4a3be2c44c3"/>
    <p:sldId xmlns:r="http://schemas.openxmlformats.org/officeDocument/2006/relationships" id="274" r:id="R3ae27334c35a4c83"/>
    <p:sldId xmlns:r="http://schemas.openxmlformats.org/officeDocument/2006/relationships" id="275" r:id="Rb29400717ce241a5"/>
    <p:sldId xmlns:r="http://schemas.openxmlformats.org/officeDocument/2006/relationships" id="276" r:id="R5de29dd0838244ea"/>
    <p:sldId xmlns:r="http://schemas.openxmlformats.org/officeDocument/2006/relationships" id="277" r:id="Rbf0271f574164137"/>
    <p:sldId xmlns:r="http://schemas.openxmlformats.org/officeDocument/2006/relationships" id="278" r:id="R65726d2acab3446b"/>
    <p:sldId xmlns:r="http://schemas.openxmlformats.org/officeDocument/2006/relationships" id="279" r:id="R09becc13c9e1488f"/>
    <p:sldId xmlns:r="http://schemas.openxmlformats.org/officeDocument/2006/relationships" id="280" r:id="R589fd21631104e73"/>
    <p:sldId xmlns:r="http://schemas.openxmlformats.org/officeDocument/2006/relationships" id="281" r:id="Rdd5674620f5d4a60"/>
    <p:sldId xmlns:r="http://schemas.openxmlformats.org/officeDocument/2006/relationships" id="282" r:id="R103c71948b124a80"/>
    <p:sldId xmlns:r="http://schemas.openxmlformats.org/officeDocument/2006/relationships" id="283" r:id="Rae96992aa4414b12"/>
    <p:sldId xmlns:r="http://schemas.openxmlformats.org/officeDocument/2006/relationships" id="284" r:id="R30185cc9ee3e4dcb"/>
    <p:sldId xmlns:r="http://schemas.openxmlformats.org/officeDocument/2006/relationships" id="285" r:id="R84297785f55e40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6535c6a1dc3488f" /><Relationship Type="http://schemas.openxmlformats.org/officeDocument/2006/relationships/slideMaster" Target="/ppt/slideMasters/slideMaster1.xml" Id="Rd011861e959e4d80" /><Relationship Type="http://schemas.openxmlformats.org/officeDocument/2006/relationships/notesMaster" Target="/ppt/notesMasters/notesMaster1.xml" Id="R6b83c00e2d564877" /><Relationship Type="http://schemas.openxmlformats.org/officeDocument/2006/relationships/presProps" Target="/ppt/presProps.xml" Id="Ra939bda8b9784358" /><Relationship Type="http://schemas.openxmlformats.org/officeDocument/2006/relationships/tableStyles" Target="/ppt/tableStyles.xml" Id="R61afe189f83740e7" /><Relationship Type="http://schemas.openxmlformats.org/officeDocument/2006/relationships/slide" Target="/ppt/slides/slide1.xml" Id="R22655b3647384142" /><Relationship Type="http://schemas.openxmlformats.org/officeDocument/2006/relationships/slide" Target="/ppt/slides/slide2.xml" Id="R8da4db028d8e4868" /><Relationship Type="http://schemas.openxmlformats.org/officeDocument/2006/relationships/slide" Target="/ppt/slides/slide3.xml" Id="Rc6e6acad6fdc4171" /><Relationship Type="http://schemas.openxmlformats.org/officeDocument/2006/relationships/slide" Target="/ppt/slides/slide4.xml" Id="R571215f89f524c0c" /><Relationship Type="http://schemas.openxmlformats.org/officeDocument/2006/relationships/slide" Target="/ppt/slides/slide5.xml" Id="R0c5e5ee3973a4e21" /><Relationship Type="http://schemas.openxmlformats.org/officeDocument/2006/relationships/slide" Target="/ppt/slides/slide6.xml" Id="R2b1acff4b2f44980" /><Relationship Type="http://schemas.openxmlformats.org/officeDocument/2006/relationships/slide" Target="/ppt/slides/slide7.xml" Id="R7e5f5f32989b4607" /><Relationship Type="http://schemas.openxmlformats.org/officeDocument/2006/relationships/slide" Target="/ppt/slides/slide8.xml" Id="R5e54a9f023e44810" /><Relationship Type="http://schemas.openxmlformats.org/officeDocument/2006/relationships/slide" Target="/ppt/slides/slide9.xml" Id="R336411e1aa694f43" /><Relationship Type="http://schemas.openxmlformats.org/officeDocument/2006/relationships/slide" Target="/ppt/slides/slide10.xml" Id="Rba140a3a74e641d7" /><Relationship Type="http://schemas.openxmlformats.org/officeDocument/2006/relationships/slide" Target="/ppt/slides/slide11.xml" Id="R82e5af92bff24052" /><Relationship Type="http://schemas.openxmlformats.org/officeDocument/2006/relationships/slide" Target="/ppt/slides/slide12.xml" Id="Rda99ac3ae44e4767" /><Relationship Type="http://schemas.openxmlformats.org/officeDocument/2006/relationships/slide" Target="/ppt/slides/slide13.xml" Id="R1e9b4ec09b0143d8" /><Relationship Type="http://schemas.openxmlformats.org/officeDocument/2006/relationships/slide" Target="/ppt/slides/slide14.xml" Id="R6570d308a0c24e49" /><Relationship Type="http://schemas.openxmlformats.org/officeDocument/2006/relationships/slide" Target="/ppt/slides/slide15.xml" Id="Rcee2fc92543644ac" /><Relationship Type="http://schemas.openxmlformats.org/officeDocument/2006/relationships/slide" Target="/ppt/slides/slide16.xml" Id="Rf0812b1c88544345" /><Relationship Type="http://schemas.openxmlformats.org/officeDocument/2006/relationships/slide" Target="/ppt/slides/slide17.xml" Id="R2b73b44a58e54674" /><Relationship Type="http://schemas.openxmlformats.org/officeDocument/2006/relationships/slide" Target="/ppt/slides/slide18.xml" Id="R55fdb4a3be2c44c3" /><Relationship Type="http://schemas.openxmlformats.org/officeDocument/2006/relationships/slide" Target="/ppt/slides/slide19.xml" Id="R3ae27334c35a4c83" /><Relationship Type="http://schemas.openxmlformats.org/officeDocument/2006/relationships/slide" Target="/ppt/slides/slide20.xml" Id="Rb29400717ce241a5" /><Relationship Type="http://schemas.openxmlformats.org/officeDocument/2006/relationships/slide" Target="/ppt/slides/slide21.xml" Id="R5de29dd0838244ea" /><Relationship Type="http://schemas.openxmlformats.org/officeDocument/2006/relationships/slide" Target="/ppt/slides/slide22.xml" Id="Rbf0271f574164137" /><Relationship Type="http://schemas.openxmlformats.org/officeDocument/2006/relationships/slide" Target="/ppt/slides/slide23.xml" Id="R65726d2acab3446b" /><Relationship Type="http://schemas.openxmlformats.org/officeDocument/2006/relationships/slide" Target="/ppt/slides/slide24.xml" Id="R09becc13c9e1488f" /><Relationship Type="http://schemas.openxmlformats.org/officeDocument/2006/relationships/slide" Target="/ppt/slides/slide25.xml" Id="R589fd21631104e73" /><Relationship Type="http://schemas.openxmlformats.org/officeDocument/2006/relationships/slide" Target="/ppt/slides/slide26.xml" Id="Rdd5674620f5d4a60" /><Relationship Type="http://schemas.openxmlformats.org/officeDocument/2006/relationships/slide" Target="/ppt/slides/slide27.xml" Id="R103c71948b124a80" /><Relationship Type="http://schemas.openxmlformats.org/officeDocument/2006/relationships/slide" Target="/ppt/slides/slide28.xml" Id="Rae96992aa4414b12" /><Relationship Type="http://schemas.openxmlformats.org/officeDocument/2006/relationships/slide" Target="/ppt/slides/slide29.xml" Id="R30185cc9ee3e4dcb" /><Relationship Type="http://schemas.openxmlformats.org/officeDocument/2006/relationships/slide" Target="/ppt/slides/slide30.xml" Id="R84297785f55e40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60196f1fc047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59b5f3580b34e14" /><Relationship Type="http://schemas.openxmlformats.org/officeDocument/2006/relationships/notesMaster" Target="/ppt/notesMasters/notesMaster1.xml" Id="Rb154bee03fb14241"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97228501ac4716" /><Relationship Type="http://schemas.openxmlformats.org/officeDocument/2006/relationships/notesMaster" Target="/ppt/notesMasters/notesMaster1.xml" Id="Rf2cfd6ebc2e44a55"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4c69022b884927" /><Relationship Type="http://schemas.openxmlformats.org/officeDocument/2006/relationships/notesMaster" Target="/ppt/notesMasters/notesMaster1.xml" Id="Rcc7f03f008ff45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7aa3c68b614ee0" /><Relationship Type="http://schemas.openxmlformats.org/officeDocument/2006/relationships/notesMaster" Target="/ppt/notesMasters/notesMaster1.xml" Id="R80355d559319449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07b8c0bb1f64e0b" /><Relationship Type="http://schemas.openxmlformats.org/officeDocument/2006/relationships/notesMaster" Target="/ppt/notesMasters/notesMaster1.xml" Id="R56d0e54509274a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f9191081f74dab" /><Relationship Type="http://schemas.openxmlformats.org/officeDocument/2006/relationships/notesMaster" Target="/ppt/notesMasters/notesMaster1.xml" Id="R04a134ff716743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f5dc7e34bef4196" /><Relationship Type="http://schemas.openxmlformats.org/officeDocument/2006/relationships/notesMaster" Target="/ppt/notesMasters/notesMaster1.xml" Id="R28ca8f490e594b84" /></Relationships>
</file>

<file path=ppt/notesSlides/_rels/notesSlide8.xml.rels>&#65279;<?xml version="1.0" encoding="utf-8"?><Relationships xmlns="http://schemas.openxmlformats.org/package/2006/relationships"><Relationship Type="http://schemas.openxmlformats.org/officeDocument/2006/relationships/slide" Target="/ppt/slides/slide8.xml" Id="R1f2cee8a4c4445fa" /><Relationship Type="http://schemas.openxmlformats.org/officeDocument/2006/relationships/notesMaster" Target="/ppt/notesMasters/notesMaster1.xml" Id="R1ae41558fe814c3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7ca80946a1e45db" /><Relationship Type="http://schemas.openxmlformats.org/officeDocument/2006/relationships/notesMaster" Target="/ppt/notesMasters/notesMaster1.xml" Id="R0f8bf4df516547c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7ba9812d9e4815" /><Relationship Type="http://schemas.openxmlformats.org/officeDocument/2006/relationships/notesMaster" Target="/ppt/notesMasters/notesMaster1.xml" Id="Rc29110303b614ac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ad78ed63e14bba" /><Relationship Type="http://schemas.openxmlformats.org/officeDocument/2006/relationships/notesMaster" Target="/ppt/notesMasters/notesMaster1.xml" Id="R25f73c4816e044a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72c80d77f24672" /><Relationship Type="http://schemas.openxmlformats.org/officeDocument/2006/relationships/notesMaster" Target="/ppt/notesMasters/notesMaster1.xml" Id="R5422e890dccb4dd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3281d1eb0504a1e" /><Relationship Type="http://schemas.openxmlformats.org/officeDocument/2006/relationships/notesMaster" Target="/ppt/notesMasters/notesMaster1.xml" Id="R148bbe8cf31f4ad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88b08b63b4b4fb9" /><Relationship Type="http://schemas.openxmlformats.org/officeDocument/2006/relationships/notesMaster" Target="/ppt/notesMasters/notesMaster1.xml" Id="R2acff0b773f24a7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ad34fca1cd4e60" /><Relationship Type="http://schemas.openxmlformats.org/officeDocument/2006/relationships/notesMaster" Target="/ppt/notesMasters/notesMaster1.xml" Id="R26734a1b7203419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483ad6eed464a1b" /><Relationship Type="http://schemas.openxmlformats.org/officeDocument/2006/relationships/notesMaster" Target="/ppt/notesMasters/notesMaster1.xml" Id="Re6bede63346e43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af9987ea3ab48f7" /><Relationship Type="http://schemas.openxmlformats.org/officeDocument/2006/relationships/notesMaster" Target="/ppt/notesMasters/notesMaster1.xml" Id="Rceb07dc3c919441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a24c88a786a4fb3" /><Relationship Type="http://schemas.openxmlformats.org/officeDocument/2006/relationships/notesMaster" Target="/ppt/notesMasters/notesMaster1.xml" Id="R993e80d88d99439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e326bdbfaec4fda" /><Relationship Type="http://schemas.openxmlformats.org/officeDocument/2006/relationships/notesMaster" Target="/ppt/notesMasters/notesMaster1.xml" Id="R5ba00b674419493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eb52173a69944af" /><Relationship Type="http://schemas.openxmlformats.org/officeDocument/2006/relationships/notesMaster" Target="/ppt/notesMasters/notesMaster1.xml" Id="Rf71cfde458d14ae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ce6ffd2eee4415a" /><Relationship Type="http://schemas.openxmlformats.org/officeDocument/2006/relationships/notesMaster" Target="/ppt/notesMasters/notesMaster1.xml" Id="Rc23e01eddaf144a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6f9c5c906a4fc3" /><Relationship Type="http://schemas.openxmlformats.org/officeDocument/2006/relationships/notesMaster" Target="/ppt/notesMasters/notesMaster1.xml" Id="Re3ec486887ed46e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28e8df635c942c3" /><Relationship Type="http://schemas.openxmlformats.org/officeDocument/2006/relationships/notesMaster" Target="/ppt/notesMasters/notesMaster1.xml" Id="R610df04bee9d431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0e3ffe11fcb479a" /><Relationship Type="http://schemas.openxmlformats.org/officeDocument/2006/relationships/notesMaster" Target="/ppt/notesMasters/notesMaster1.xml" Id="R2d5b89d08641415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0e7c01e298f4c1a" /><Relationship Type="http://schemas.openxmlformats.org/officeDocument/2006/relationships/notesMaster" Target="/ppt/notesMasters/notesMaster1.xml" Id="R31fe881f051d48a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9779cfbe7024ce3" /><Relationship Type="http://schemas.openxmlformats.org/officeDocument/2006/relationships/notesMaster" Target="/ppt/notesMasters/notesMaster1.xml" Id="R8a568340439549b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275add8c6924fa6" /><Relationship Type="http://schemas.openxmlformats.org/officeDocument/2006/relationships/notesMaster" Target="/ppt/notesMasters/notesMaster1.xml" Id="R01cdafab2d7b442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9396e0c99974afc" /><Relationship Type="http://schemas.openxmlformats.org/officeDocument/2006/relationships/notesMaster" Target="/ppt/notesMasters/notesMaster1.xml" Id="R6573150c0fd1432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e09c82d33d042fb" /><Relationship Type="http://schemas.openxmlformats.org/officeDocument/2006/relationships/notesMaster" Target="/ppt/notesMasters/notesMaster1.xml" Id="R01fffdb0f5934f3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83205cbeea24c32" /><Relationship Type="http://schemas.openxmlformats.org/officeDocument/2006/relationships/notesMaster" Target="/ppt/notesMasters/notesMaster1.xml" Id="R2b22de3906254e7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در تقاطع رفتار مسئولانه مصرف‌کننده (CRB) و بهزیستی مصرف‌کننده (CWB) قرار دارد. مسئله اصلی، سازگاری پایداری با زندگی خوب است. اگر کاهش مصرف فقط به‌عنوان محرومیت تجربه شود، ترویج پایداری دشوار خواهد بود. اما مصرف همسو با ارزش‌ها، انتخاب خودمختار و تجربه معنادار می‌تواند مسیر متفاوتی ایجاد کند. این مرور، نقشه شواهد و نظریه‌ها را ترسیم می‌کند و اندازه اثر تجمیعی یا اثبات علّی واحدی ارائه نمی‌دهد.</a:t>
            </a:r>
          </a:p>
          <a:p xmlns:a="http://schemas.openxmlformats.org/drawingml/2006/main">
            <a:r>
              <a:t/>
            </a:r>
          </a:p>
          <a:p xmlns:a="http://schemas.openxmlformats.org/drawingml/2006/main">
            <a:r>
              <a:t>اتصال به اسلاید بعد: ابتدا مسئله اصلی و معنای زندگی خوب را روشن می‌کنیم.</a:t>
            </a:r>
          </a:p>
          <a:p xmlns:a="http://schemas.openxmlformats.org/drawingml/2006/main">
            <a:r>
              <a:t/>
            </a:r>
          </a:p>
          <a:p xmlns:a="http://schemas.openxmlformats.org/drawingml/2006/main">
            <a:r>
              <a:t>یادداشت علمی: مقاله در تقاطع رفتار مسئولانه مصرف‌کننده (CRB) و بهزیستی مصرف‌کننده (CWB) قرار دارد. مسئله اصلی، سازگاری پایداری با زندگی خوب است. اگر کاهش مصرف فقط به‌عنوان محرومیت تجربه شود، ترویج پایداری دشوار خواهد بود. اما مصرف همسو با ارزش‌ها، انتخاب خودمختار و تجربه معنادار می‌تواند مسیر متفاوتی ایجاد کند. این مرور، نقشه شواهد و نظریه‌ها را ترسیم می‌کند و اندازه اثر تجمیعی یا اثبات علّی واحدی ارائه نمی‌دهد.</a:t>
            </a:r>
          </a:p>
          <a:p xmlns:a="http://schemas.openxmlformats.org/drawingml/2006/main">
            <a:r>
              <a:t>منبع: https://doi.org/10.1111/ijcs.70109، ص. 1</a:t>
            </a:r>
          </a:p>
          <a:p xmlns:a="http://schemas.openxmlformats.org/drawingml/2006/main">
            <a:r>
              <a:t>Photo: Andreas Gücklhorn / Unsplash https://unsplash.com/photos/mawU2PoJWfU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پرسش اصلی، رابطه مصرف با تجربه زندگی خوب است. در خوانش معناگرایانه، یک انتخاب زمانی اهمیت پیدا می‌کند که با ارزش‌ها، هویت و هدف فرد هماهنگ باشد. مقاله مسیرهایی مانند خودمختاری، ارتباط و احساس مشارکت را توضیح می‌دهد. این تبیین را نباید وعده قطعی شادی دانست؛ باید دید انتخاب در چه شرایطی و برای چه کسی معنادار است.</a:t>
            </a:r>
          </a:p>
          <a:p xmlns:a="http://schemas.openxmlformats.org/drawingml/2006/main">
            <a:r>
              <a:t/>
            </a:r>
          </a:p>
          <a:p xmlns:a="http://schemas.openxmlformats.org/drawingml/2006/main">
            <a:r>
              <a:t>اتصال به اسلاید بعد: برای این بحث، باید چند مفهوم نزدیک را از هم جدا کنیم.</a:t>
            </a:r>
          </a:p>
          <a:p xmlns:a="http://schemas.openxmlformats.org/drawingml/2006/main">
            <a:r>
              <a:t/>
            </a:r>
          </a:p>
          <a:p xmlns:a="http://schemas.openxmlformats.org/drawingml/2006/main">
            <a:r>
              <a:t>یادداشت علمی: پرسش اصلی، رابطه مصرف با تجربه زندگی خوب است. در خوانش معناگرایانه، یک انتخاب زمانی اهمیت پیدا می‌کند که با ارزش‌ها، هویت و هدف فرد هماهنگ باشد. مقاله مسیرهایی مانند خودمختاری، ارتباط و احساس مشارکت را توضیح می‌دهد. این تبیین را نباید وعده قطعی شادی دانست؛ باید دید انتخاب در چه شرایطی و برای چه کسی معنادار است.</a:t>
            </a:r>
          </a:p>
          <a:p xmlns:a="http://schemas.openxmlformats.org/drawingml/2006/main">
            <a:r>
              <a:t>منبع: https://doi.org/10.1111/ijcs.70109، ص.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بهزیستی لذت‌جویانه بر لذت و کاهش رنج تمرکز دارد؛ بهزیستی شکوفایی‌محور با معنا، فضیلت، رشد و تحقق ظرفیت‌ها پیوند می‌خورد. رضایت از زندگی، هیجان مثبت و کیفیت عینی زندگی نیز مفاهیم هم‌ارز نیستند. نقد فلسفی ما این است که لذت‌جویی را نباید با مصرف بی‌فکر یا مصرف‌گرایی یکی دانست. همچنین سادگی داوطلبانه با کم‌مصرفی اجباری یکسان نیست. شرط اختیار، تأمین نیازهای پایه و محدودیت اقتصادی باید در تفسیر پیامدهای مثبت لحاظ شود.</a:t>
            </a:r>
          </a:p>
          <a:p xmlns:a="http://schemas.openxmlformats.org/drawingml/2006/main">
            <a:r>
              <a:t/>
            </a:r>
          </a:p>
          <a:p xmlns:a="http://schemas.openxmlformats.org/drawingml/2006/main">
            <a:r>
              <a:t>اتصال به اسلاید بعد: اکنون نقش ارزش‌های شخصی را بررسی می‌کنیم.</a:t>
            </a:r>
          </a:p>
          <a:p xmlns:a="http://schemas.openxmlformats.org/drawingml/2006/main">
            <a:r>
              <a:t/>
            </a:r>
          </a:p>
          <a:p xmlns:a="http://schemas.openxmlformats.org/drawingml/2006/main">
            <a:r>
              <a:t>یادداشت علمی: بهزیستی لذت‌جویانه بر لذت و کاهش رنج تمرکز دارد؛ بهزیستی شکوفایی‌محور با معنا، فضیلت، رشد و تحقق ظرفیت‌ها پیوند می‌خورد. رضایت از زندگی، هیجان مثبت و کیفیت عینی زندگی نیز مفاهیم هم‌ارز نیستند. نقد فلسفی ما این است که لذت‌جویی را نباید با مصرف بی‌فکر یا مصرف‌گرایی یکی دانست. همچنین سادگی داوطلبانه با کم‌مصرفی اجباری یکسان نیست. شرط اختیار، تأمین نیازهای پایه و محدودیت اقتصادی باید در تفسیر پیامدهای مثبت لحاظ شود.</a:t>
            </a:r>
          </a:p>
          <a:p xmlns:a="http://schemas.openxmlformats.org/drawingml/2006/main">
            <a:r>
              <a:t>منبع: https://doi.org/10.1111/ijcs.70109، ص.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همخوانی انتخاب مصرفی با ارزش‌های فرد می‌تواند رضایت ایجاد کند. تنش میان مادی‌گرایی و ارزش‌های محیط‌زیستی ممکن است بهزیستی را کاهش دهد. فردی که حفظ طبیعت را ارزش محوری می‌داند، ممکن است از استفاده طولانی‌تر از یک کالا احساس سازگاری با خود بگیرد. شمارش کاربرد با آزمون موفق نظریه یا قدرت اثر برابر نیست.</a:t>
            </a:r>
          </a:p>
          <a:p xmlns:a="http://schemas.openxmlformats.org/drawingml/2006/main">
            <a:r>
              <a:t/>
            </a:r>
          </a:p>
          <a:p xmlns:a="http://schemas.openxmlformats.org/drawingml/2006/main">
            <a:r>
              <a:t>اتصال به اسلاید بعد: پس از ارزش‌ها، کیفیت انگیزش و اختیار اهمیت پیدا می‌کند.</a:t>
            </a:r>
          </a:p>
          <a:p xmlns:a="http://schemas.openxmlformats.org/drawingml/2006/main">
            <a:r>
              <a:t/>
            </a:r>
          </a:p>
          <a:p xmlns:a="http://schemas.openxmlformats.org/drawingml/2006/main">
            <a:r>
              <a:t>یادداشت علمی: همخوانی انتخاب مصرفی با ارزش‌های فرد می‌تواند رضایت ایجاد کند. تنش میان مادی‌گرایی و ارزش‌های محیط‌زیستی ممکن است بهزیستی را کاهش دهد. فردی که حفظ طبیعت را ارزش محوری می‌داند، ممکن است از استفاده طولانی‌تر از یک کالا احساس سازگاری با خود بگیرد. شمارش کاربرد با آزمون موفق نظریه یا قدرت اثر برابر نیست.</a:t>
            </a:r>
          </a:p>
          <a:p xmlns:a="http://schemas.openxmlformats.org/drawingml/2006/main">
            <a:r>
              <a:t>منبع: https://doi.org/10.1111/ijcs.70109، ص. 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خودمختاری، شایستگی و ارتباط، سه نیاز اصلی‌اند. کیفیت انگیزش و انتخاب آزادانه در تبیین بهزیستی اهمیت دارند. سادگی داوطلبانه می‌تواند با حس کنترل همراه باشد؛ کاهش مصرف ناشی از فقر الزاماً همان تجربه را ایجاد نمی‌کند.</a:t>
            </a:r>
          </a:p>
          <a:p xmlns:a="http://schemas.openxmlformats.org/drawingml/2006/main">
            <a:r>
              <a:t/>
            </a:r>
          </a:p>
          <a:p xmlns:a="http://schemas.openxmlformats.org/drawingml/2006/main">
            <a:r>
              <a:t>اتصال به اسلاید بعد: این مبانی را به تفاوت انگیزه‌های بازار پیوند می‌دهیم.</a:t>
            </a:r>
          </a:p>
          <a:p xmlns:a="http://schemas.openxmlformats.org/drawingml/2006/main">
            <a:r>
              <a:t/>
            </a:r>
          </a:p>
          <a:p xmlns:a="http://schemas.openxmlformats.org/drawingml/2006/main">
            <a:r>
              <a:t>یادداشت علمی: خودمختاری، شایستگی و ارتباط، سه نیاز اصلی‌اند. کیفیت انگیزش و انتخاب آزادانه در تبیین بهزیستی اهمیت دارند. سادگی داوطلبانه می‌تواند با حس کنترل همراه باشد؛ کاهش مصرف ناشی از فقر الزاماً همان تجربه را ایجاد نمی‌کند.</a:t>
            </a:r>
          </a:p>
          <a:p xmlns:a="http://schemas.openxmlformats.org/drawingml/2006/main">
            <a:r>
              <a:t>منبع: https://doi.org/10.1111/ijcs.70109، ص. 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از مرور نمی‌توان یک نسخه واحد برای همه بازارها استخراج کرد. دو مشتری ممکن است محصول بادوام بخرند، اما یکی برای کاهش هزینه و دیگری برای مسئولیت محیط‌زیستی. پیشنهاد تحلیلی این است که ارزش‌ها و انگیزه‌های واقعی را در مصاحبه و سنجش رفتار شناسایی کنیم. این بخش‌بندی، کاربرد پیشنهادی چارچوب مقاله است و داده تازه بازار نیست.</a:t>
            </a:r>
          </a:p>
          <a:p xmlns:a="http://schemas.openxmlformats.org/drawingml/2006/main">
            <a:r>
              <a:t/>
            </a:r>
          </a:p>
          <a:p xmlns:a="http://schemas.openxmlformats.org/drawingml/2006/main">
            <a:r>
              <a:t>اتصال به اسلاید بعد: اولین نمونه تطبیق را در بازار غذا می‌بینیم.</a:t>
            </a:r>
          </a:p>
          <a:p xmlns:a="http://schemas.openxmlformats.org/drawingml/2006/main">
            <a:r>
              <a:t/>
            </a:r>
          </a:p>
          <a:p xmlns:a="http://schemas.openxmlformats.org/drawingml/2006/main">
            <a:r>
              <a:t>یادداشت علمی: از مرور نمی‌توان یک نسخه واحد برای همه بازارها استخراج کرد. دو مشتری ممکن است محصول بادوام بخرند، اما یکی برای کاهش هزینه و دیگری برای مسئولیت محیط‌زیستی. پیشنهاد تحلیلی این است که ارزش‌ها و انگیزه‌های واقعی را در مصاحبه و سنجش رفتار شناسایی کنیم. این بخش‌بندی، کاربرد پیشنهادی چارچوب مقاله است و داده تازه بازار نیست.</a:t>
            </a:r>
          </a:p>
          <a:p xmlns:a="http://schemas.openxmlformats.org/drawingml/2006/main">
            <a:r>
              <a:t>منبع: https://doi.org/10.1111/ijcs.70109، ص. 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بازار غذا، مخاطب ممکن است به سلامت خانواده، کاهش اتلاف یا عدالت در تولید اهمیت بدهد. مقاله غذا را با هشت مطالعه، پرحضورترین صنعت معرفی می‌کند. کاربرد پیشنهادی، آزمون پیام‌هایی متناسب با انگیزه مخاطب و سنجش دورریز واقعی، تداوم رفتار و فشار مالی است. قیمت بالاتر یا برچسب سبز به‌خودی‌خود بهزیستی را تضمین نمی‌کند.</a:t>
            </a:r>
          </a:p>
          <a:p xmlns:a="http://schemas.openxmlformats.org/drawingml/2006/main">
            <a:r>
              <a:t/>
            </a:r>
          </a:p>
          <a:p xmlns:a="http://schemas.openxmlformats.org/drawingml/2006/main">
            <a:r>
              <a:t>اتصال به اسلاید بعد: همین منطق را با تفاوت‌هایی در پوشاک بررسی می‌کنیم.</a:t>
            </a:r>
          </a:p>
          <a:p xmlns:a="http://schemas.openxmlformats.org/drawingml/2006/main">
            <a:r>
              <a:t/>
            </a:r>
          </a:p>
          <a:p xmlns:a="http://schemas.openxmlformats.org/drawingml/2006/main">
            <a:r>
              <a:t>یادداشت علمی: در بازار غذا، مخاطب ممکن است به سلامت خانواده، کاهش اتلاف یا عدالت در تولید اهمیت بدهد. مقاله غذا را با هشت مطالعه، پرحضورترین صنعت معرفی می‌کند. کاربرد پیشنهادی، آزمون پیام‌هایی متناسب با انگیزه مخاطب و سنجش دورریز واقعی، تداوم رفتار و فشار مالی است. قیمت بالاتر یا برچسب سبز به‌خودی‌خود بهزیستی را تضمین نمی‌کند.</a:t>
            </a:r>
          </a:p>
          <a:p xmlns:a="http://schemas.openxmlformats.org/drawingml/2006/main">
            <a:r>
              <a:t>منبع: https://doi.org/10.1111/ijcs.70109، ص.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پوشاک، می‌توان به جای تکیه انحصاری بر تازگی، تجربه استفاده طولانی، تعمیر و هویت شخصی را بررسی کرد. چهار مطالعه در جدول صنعت به پوشاک اختصاص دارد. پیشنهاد بازار این است که پیام دوام با کیفیت قابل سنجش و خدمت تعمیر همراه شود. شاخص موفقیت فقط فروش اولیه نیست؛ میزان استفاده، رضایت پس از زمان و تمایل به نگهداشت نیز مهم‌اند.</a:t>
            </a:r>
          </a:p>
          <a:p xmlns:a="http://schemas.openxmlformats.org/drawingml/2006/main">
            <a:r>
              <a:t/>
            </a:r>
          </a:p>
          <a:p xmlns:a="http://schemas.openxmlformats.org/drawingml/2006/main">
            <a:r>
              <a:t>اتصال به اسلاید بعد: در الکترونیک، شواهد محدودتر و فرصت پژوهش بیشتر است.</a:t>
            </a:r>
          </a:p>
          <a:p xmlns:a="http://schemas.openxmlformats.org/drawingml/2006/main">
            <a:r>
              <a:t/>
            </a:r>
          </a:p>
          <a:p xmlns:a="http://schemas.openxmlformats.org/drawingml/2006/main">
            <a:r>
              <a:t>یادداشت علمی: در پوشاک، می‌توان به جای تکیه انحصاری بر تازگی، تجربه استفاده طولانی، تعمیر و هویت شخصی را بررسی کرد. چهار مطالعه در جدول صنعت به پوشاک اختصاص دارد. پیشنهاد بازار این است که پیام دوام با کیفیت قابل سنجش و خدمت تعمیر همراه شود. شاخص موفقیت فقط فروش اولیه نیست؛ میزان استفاده، رضایت پس از زمان و تمایل به نگهداشت نیز مهم‌اند.</a:t>
            </a:r>
          </a:p>
          <a:p xmlns:a="http://schemas.openxmlformats.org/drawingml/2006/main">
            <a:r>
              <a:t>منبع: https://doi.org/10.1111/ijcs.70109، ص.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وسایل الکترونیکی را فرصت پژوهشی آینده می‌داند، نه حوزه‌ای با اثر اثبات‌شده بر بهزیستی. برای این بازار می‌توان آزمود که تعمیرپذیری، خدمات نگهداشت و هزینه کل مالکیت چگونه با اختیار و رضایت مرتبط می‌شوند. کاربرد پیشنهادی باید در برابر محدودیت بودجه و نیاز واقعی به کارکرد سنجیده شود. کاهش خرید همیشه گزینه عملی یا مطلوب همه مصرف‌کنندگان نیست.</a:t>
            </a:r>
          </a:p>
          <a:p xmlns:a="http://schemas.openxmlformats.org/drawingml/2006/main">
            <a:r>
              <a:t/>
            </a:r>
          </a:p>
          <a:p xmlns:a="http://schemas.openxmlformats.org/drawingml/2006/main">
            <a:r>
              <a:t>اتصال به اسلاید بعد: برای انتقال این پیشنهادها، زمینه اقتصادی و فرهنگی را لحاظ می‌کنیم.</a:t>
            </a:r>
          </a:p>
          <a:p xmlns:a="http://schemas.openxmlformats.org/drawingml/2006/main">
            <a:r>
              <a:t/>
            </a:r>
          </a:p>
          <a:p xmlns:a="http://schemas.openxmlformats.org/drawingml/2006/main">
            <a:r>
              <a:t>یادداشت علمی: مقاله وسایل الکترونیکی را فرصت پژوهشی آینده می‌داند، نه حوزه‌ای با اثر اثبات‌شده بر بهزیستی. برای این بازار می‌توان آزمود که تعمیرپذیری، خدمات نگهداشت و هزینه کل مالکیت چگونه با اختیار و رضایت مرتبط می‌شوند. کاربرد پیشنهادی باید در برابر محدودیت بودجه و نیاز واقعی به کارکرد سنجیده شود. کاهش خرید همیشه گزینه عملی یا مطلوب همه مصرف‌کنندگان نیست.</a:t>
            </a:r>
          </a:p>
          <a:p xmlns:a="http://schemas.openxmlformats.org/drawingml/2006/main">
            <a:r>
              <a:t>منبع: https://doi.org/10.1111/ijcs.70109، ص. 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انتقال یک پیام از یک بازار به بازار دیگر، به ترجمه واژه‌ها محدود نمی‌شود. در بازاری که نیاز پایه و قیمت مانع اصلی است، پیام باید امکان انتخاب واقعی را در نظر بگیرد. در گروهی دیگر، هویت، تجربه یا مسئولیت می‌تواند برجسته‌تر باشد. این تفاوت‌ها فرض‌های قابل‌آزمون‌اند و نباید با کلیشه درباره کشورها یا گروه‌های درآمدی جایگزین پژوهش مشتری شوند.</a:t>
            </a:r>
          </a:p>
          <a:p xmlns:a="http://schemas.openxmlformats.org/drawingml/2006/main">
            <a:r>
              <a:t/>
            </a:r>
          </a:p>
          <a:p xmlns:a="http://schemas.openxmlformats.org/drawingml/2006/main">
            <a:r>
              <a:t>اتصال به اسلاید بعد: اکنون این تفاوت‌ها را به یک ارزش پیشنهادی تبدیل می‌کنیم.</a:t>
            </a:r>
          </a:p>
          <a:p xmlns:a="http://schemas.openxmlformats.org/drawingml/2006/main">
            <a:r>
              <a:t/>
            </a:r>
          </a:p>
          <a:p xmlns:a="http://schemas.openxmlformats.org/drawingml/2006/main">
            <a:r>
              <a:t>یادداشت علمی: انتقال یک پیام از یک بازار به بازار دیگر، به ترجمه واژه‌ها محدود نمی‌شود. در بازاری که نیاز پایه و قیمت مانع اصلی است، پیام باید امکان انتخاب واقعی را در نظر بگیرد. در گروهی دیگر، هویت، تجربه یا مسئولیت می‌تواند برجسته‌تر باشد. این تفاوت‌ها فرض‌های قابل‌آزمون‌اند و نباید با کلیشه درباره کشورها یا گروه‌های درآمدی جایگزین پژوهش مشتری شوند.</a:t>
            </a:r>
          </a:p>
          <a:p xmlns:a="http://schemas.openxmlformats.org/drawingml/2006/main">
            <a:r>
              <a:t>منبع: https://doi.org/10.1111/ijcs.70109، ص. 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معناگرایی در بازاریابی زمانی قابل دفاع است که به کارکرد واقعی وصل شود. اگر مخاطب مراقبت از منابع را ارزش می‌داند، دوام یا تعمیر باید واقعاً قابل ارائه باشد. اگر کنترل مالی مهم است، هزینه در طول استفاده اهمیت پیدا می‌کند. این یک چارچوب کاربردی پیشنهادی است؛ مقاله رابطه مشخصی میان این بسته‌های بازاریابی و افزایش فروش را برآورد نکرده است.</a:t>
            </a:r>
          </a:p>
          <a:p xmlns:a="http://schemas.openxmlformats.org/drawingml/2006/main">
            <a:r>
              <a:t/>
            </a:r>
          </a:p>
          <a:p xmlns:a="http://schemas.openxmlformats.org/drawingml/2006/main">
            <a:r>
              <a:t>اتصال به اسلاید بعد: برای سنجش اعتبار این کاربردها، به پرسش‌های خود مقاله برمی‌گردیم.</a:t>
            </a:r>
          </a:p>
          <a:p xmlns:a="http://schemas.openxmlformats.org/drawingml/2006/main">
            <a:r>
              <a:t/>
            </a:r>
          </a:p>
          <a:p xmlns:a="http://schemas.openxmlformats.org/drawingml/2006/main">
            <a:r>
              <a:t>یادداشت علمی: معناگرایی در بازاریابی زمانی قابل دفاع است که به کارکرد واقعی وصل شود. اگر مخاطب مراقبت از منابع را ارزش می‌داند، دوام یا تعمیر باید واقعاً قابل ارائه باشد. اگر کنترل مالی مهم است، هزینه در طول استفاده اهمیت پیدا می‌کند. این یک چارچوب کاربردی پیشنهادی است؛ مقاله رابطه مشخصی میان این بسته‌های بازاریابی و افزایش فروش را برآورد نکرده است.</a:t>
            </a:r>
          </a:p>
          <a:p xmlns:a="http://schemas.openxmlformats.org/drawingml/2006/main">
            <a:r>
              <a:t>منبع: https://doi.org/10.1111/ijcs.70109، ص.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پرسش نخست به مجله‌ها و نویسندگان اثرگذار، پرسش دوم به تحول مضامین، پرسش سوم به نظریه‌ها و زمینه‌ها و سازه‌ها و روش‌ها، و پرسش چهارم به فرصت‌های پژوهشی مربوط است. SPAR-4-SLR مسیر تصمیم‌گیری مرور را نظم می‌دهد؛ SciMAT ساختار و تحول مفهومی را از فراداده می‌کاود؛ TCCM چارچوب سازمان‌دهی محتوای مطالعات است. این سه ابزار سه مطالعه تجربی مستقل نیستند و هرکدام به نوع متفاوتی از پرسش پاسخ می‌دهند.</a:t>
            </a:r>
          </a:p>
          <a:p xmlns:a="http://schemas.openxmlformats.org/drawingml/2006/main">
            <a:r>
              <a:t/>
            </a:r>
          </a:p>
          <a:p xmlns:a="http://schemas.openxmlformats.org/drawingml/2006/main">
            <a:r>
              <a:t>اتصال به اسلاید بعد: سه ابزار مقاله، هرکدام بخشی از این پرسش‌ها را پوشش می‌دهند.</a:t>
            </a:r>
          </a:p>
          <a:p xmlns:a="http://schemas.openxmlformats.org/drawingml/2006/main">
            <a:r>
              <a:t/>
            </a:r>
          </a:p>
          <a:p xmlns:a="http://schemas.openxmlformats.org/drawingml/2006/main">
            <a:r>
              <a:t>یادداشت علمی: پرسش نخست به مجله‌ها و نویسندگان اثرگذار، پرسش دوم به تحول مضامین، پرسش سوم به نظریه‌ها و زمینه‌ها و سازه‌ها و روش‌ها، و پرسش چهارم به فرصت‌های پژوهشی مربوط است. SPAR-4-SLR مسیر تصمیم‌گیری مرور را نظم می‌دهد؛ SciMAT ساختار و تحول مفهومی را از فراداده می‌کاود؛ TCCM چارچوب سازمان‌دهی محتوای مطالعات است. این سه ابزار سه مطالعه تجربی مستقل نیستند و هرکدام به نوع متفاوتی از پرسش پاسخ می‌دهند.</a:t>
            </a:r>
          </a:p>
          <a:p xmlns:a="http://schemas.openxmlformats.org/drawingml/2006/main">
            <a:r>
              <a:t>منبع: https://doi.org/10.1111/ijcs.70109، ص.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پرسش نخست به مجله‌ها و نویسندگان اثرگذار، پرسش دوم به تحول مضامین، پرسش سوم به نظریه‌ها و زمینه‌ها و سازه‌ها و روش‌ها، و پرسش چهارم به فرصت‌های پژوهشی مربوط است. SPAR-4-SLR مسیر تصمیم‌گیری مرور را نظم می‌دهد؛ SciMAT ساختار و تحول مفهومی را از فراداده می‌کاود؛ TCCM چارچوب سازمان‌دهی محتوای مطالعات است. این سه ابزار سه مطالعه تجربی مستقل نیستند و هرکدام به نوع متفاوتی از پرسش پاسخ می‌دهند. این‌ها سه مطالعه مستقل با نمونه‌های انسانی نیستند. هر ابزار به بخشی از پرسش‌های مرور پاسخ می‌دهد.</a:t>
            </a:r>
          </a:p>
          <a:p xmlns:a="http://schemas.openxmlformats.org/drawingml/2006/main">
            <a:r>
              <a:t/>
            </a:r>
          </a:p>
          <a:p xmlns:a="http://schemas.openxmlformats.org/drawingml/2006/main">
            <a:r>
              <a:t>اتصال به اسلاید بعد: حالا مسیر واقعی ورود و حذف منابع را دنبال می‌کنیم.</a:t>
            </a:r>
          </a:p>
          <a:p xmlns:a="http://schemas.openxmlformats.org/drawingml/2006/main">
            <a:r>
              <a:t/>
            </a:r>
          </a:p>
          <a:p xmlns:a="http://schemas.openxmlformats.org/drawingml/2006/main">
            <a:r>
              <a:t>یادداشت علمی: پرسش نخست به مجله‌ها و نویسندگان اثرگذار، پرسش دوم به تحول مضامین، پرسش سوم به نظریه‌ها و زمینه‌ها و سازه‌ها و روش‌ها، و پرسش چهارم به فرصت‌های پژوهشی مربوط است. SPAR-4-SLR مسیر تصمیم‌گیری مرور را نظم می‌دهد؛ SciMAT ساختار و تحول مفهومی را از فراداده می‌کاود؛ TCCM چارچوب سازمان‌دهی محتوای مطالعات است. این سه ابزار سه مطالعه تجربی مستقل نیستند و هرکدام به نوع متفاوتی از پرسش پاسخ می‌دهند. این‌ها سه مطالعه مستقل با نمونه‌های انسانی نیستند. هر ابزار به بخشی از پرسش‌های مرور پاسخ می‌دهد.</a:t>
            </a:r>
          </a:p>
          <a:p xmlns:a="http://schemas.openxmlformats.org/drawingml/2006/main">
            <a:r>
              <a:t>منبع: https://doi.org/10.1111/ijcs.70109، ص.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جست‌وجو در WoS و Scopus با ترکیب اصطلاحات بهزیستی و مصرف مسئولانه انجام شد. ۱۸۳۴ رکورد اولیه پس از فیلترهای موضوع، زبان، نوع مدرک و رتبه مجله به ۴۰۷ رکورد رسید. حذف ۸۰ تکراری، ۳۲۷ مقاله یکتا باقی گذاشت. ارزیابی مستقل سه نویسنده و توافق درباره حذف موارد نامرتبط، مجموعه نهایی ۷۹ مقاله را شکل داد. افت از ۳۲۷ به ۷۹ برابر ۲۴۸ حذف است که در این گزارش محاسبه شده، نه شمارش تازه از داده خام.</a:t>
            </a:r>
          </a:p>
          <a:p xmlns:a="http://schemas.openxmlformats.org/drawingml/2006/main">
            <a:r>
              <a:t/>
            </a:r>
          </a:p>
          <a:p xmlns:a="http://schemas.openxmlformats.org/drawingml/2006/main">
            <a:r>
              <a:t>اتصال به اسلاید بعد: پس از انتخاب منابع، تحلیل واژه‌ها و شبکه انجام شده است.</a:t>
            </a:r>
          </a:p>
          <a:p xmlns:a="http://schemas.openxmlformats.org/drawingml/2006/main">
            <a:r>
              <a:t/>
            </a:r>
          </a:p>
          <a:p xmlns:a="http://schemas.openxmlformats.org/drawingml/2006/main">
            <a:r>
              <a:t>یادداشت علمی: جست‌وجو در WoS و Scopus با ترکیب اصطلاحات بهزیستی و مصرف مسئولانه انجام شد. ۱۸۳۴ رکورد اولیه پس از فیلترهای موضوع، زبان، نوع مدرک و رتبه مجله به ۴۰۷ رکورد رسید. حذف ۸۰ تکراری، ۳۲۷ مقاله یکتا باقی گذاشت. ارزیابی مستقل سه نویسنده و توافق درباره حذف موارد نامرتبط، مجموعه نهایی ۷۹ مقاله را شکل داد. افت از ۳۲۷ به ۷۹ برابر ۲۴۸ حذف است که در این گزارش محاسبه شده، نه شمارش تازه از داده خام.</a:t>
            </a:r>
          </a:p>
          <a:p xmlns:a="http://schemas.openxmlformats.org/drawingml/2006/main">
            <a:r>
              <a:t>منبع: https://doi.org/10.1111/ijcs.70109، ص.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پس از ورود فراداده، واژگان با خوشه‌بندی خودکار و اصلاح دستی نرمال شدند و تعداد اصطلاحات از ۱۹۲۴ به ۱۶۶۹ رسید. واحد تحلیل «واژه»، شبکه بر پایه هم‌وقوعی، شاخص شباهت «هم‌ارزی»، الگوریتم خوشه‌بندی simple centers و اندازه خوشه ۳ تا ۱۲ واژه بود. مقاله Jaccard را برای تحول و inclusion را برای همپوشانی گزارش می‌کند. تفاوت دقیق کاربرد این شاخص‌ها باید با فایل پروژه روشن شود. بازتولید مستلزم واژه‌نامه نرمال‌سازی، آستانه‌ها و خروجی شبکه است.</a:t>
            </a:r>
          </a:p>
          <a:p xmlns:a="http://schemas.openxmlformats.org/drawingml/2006/main">
            <a:r>
              <a:t/>
            </a:r>
          </a:p>
          <a:p xmlns:a="http://schemas.openxmlformats.org/drawingml/2006/main">
            <a:r>
              <a:t>اتصال به اسلاید بعد: برای فهم خروجی شبکه، باید دو محور نقشه را بشناسیم.</a:t>
            </a:r>
          </a:p>
          <a:p xmlns:a="http://schemas.openxmlformats.org/drawingml/2006/main">
            <a:r>
              <a:t/>
            </a:r>
          </a:p>
          <a:p xmlns:a="http://schemas.openxmlformats.org/drawingml/2006/main">
            <a:r>
              <a:t>یادداشت علمی: پس از ورود فراداده، واژگان با خوشه‌بندی خودکار و اصلاح دستی نرمال شدند و تعداد اصطلاحات از ۱۹۲۴ به ۱۶۶۹ رسید. واحد تحلیل «واژه»، شبکه بر پایه هم‌وقوعی، شاخص شباهت «هم‌ارزی»، الگوریتم خوشه‌بندی simple centers و اندازه خوشه ۳ تا ۱۲ واژه بود. مقاله Jaccard را برای تحول و inclusion را برای همپوشانی گزارش می‌کند. تفاوت دقیق کاربرد این شاخص‌ها باید با فایل پروژه روشن شود. بازتولید مستلزم واژه‌نامه نرمال‌سازی، آستانه‌ها و خروجی شبکه است.</a:t>
            </a:r>
          </a:p>
          <a:p xmlns:a="http://schemas.openxmlformats.org/drawingml/2006/main">
            <a:r>
              <a:t>منبع: https://doi.org/10.1111/ijcs.70109، ص.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مرکزیت، اتصال یک مضمون به سایر مضمون‌ها را نشان می‌دهد و چگالی، انسجام درونی آن را. مرکزیت و چگالی بالا، مضمون محرک می‌سازند؛ چگالی بالا با مرکزیت پایین به مضمون تخصصی یا حاشیه‌ای اشاره دارد. چگالی و مرکزیت پایین می‌تواند هم نشانه ظهور و هم افول باشد؛ یک نما به‌تنهایی این دو را جدا نمی‌کند. مرکزیت بالا با چگالی پایین، مضمون پایه و عرضی را نشان می‌دهد. جایگاه شبکه‌ای شاهد قدرت اثر رفتاری نیست.</a:t>
            </a:r>
          </a:p>
          <a:p xmlns:a="http://schemas.openxmlformats.org/drawingml/2006/main">
            <a:r>
              <a:t/>
            </a:r>
          </a:p>
          <a:p xmlns:a="http://schemas.openxmlformats.org/drawingml/2006/main">
            <a:r>
              <a:t>اتصال به اسلاید بعد: حالا نقشه را در گذر سه دوره زمانی می‌خوانیم.</a:t>
            </a:r>
          </a:p>
          <a:p xmlns:a="http://schemas.openxmlformats.org/drawingml/2006/main">
            <a:r>
              <a:t/>
            </a:r>
          </a:p>
          <a:p xmlns:a="http://schemas.openxmlformats.org/drawingml/2006/main">
            <a:r>
              <a:t>یادداشت علمی: مرکزیت، اتصال یک مضمون به سایر مضمون‌ها را نشان می‌دهد و چگالی، انسجام درونی آن را. مرکزیت و چگالی بالا، مضمون محرک می‌سازند؛ چگالی بالا با مرکزیت پایین به مضمون تخصصی یا حاشیه‌ای اشاره دارد. چگالی و مرکزیت پایین می‌تواند هم نشانه ظهور و هم افول باشد؛ یک نما به‌تنهایی این دو را جدا نمی‌کند. مرکزیت بالا با چگالی پایین، مضمون پایه و عرضی را نشان می‌دهد. جایگاه شبکه‌ای شاهد قدرت اثر رفتاری نیست.</a:t>
            </a:r>
          </a:p>
          <a:p xmlns:a="http://schemas.openxmlformats.org/drawingml/2006/main">
            <a:r>
              <a:t>منبع: https://doi.org/10.1111/ijcs.70109، ص.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نقشه‌های موضوعی نشان می‌دهند توجه حوزه به مرور از پیوندهای اولیه روان‌شناختی و محیط‌زیستی به پرسش‌های ارزش، سبک زندگی و معنا گسترش یافته است. این تفسیر، تحول محتوای ادبیات است، نه روند تغییر رفتار کل بازار. دوره‌ها طول برابر ندارند و سال ۲۰۲۵ فقط تا مارس را پوشش می‌دهد؛ مقایسه استناد خام نیازمند احتیاط است.</a:t>
            </a:r>
          </a:p>
          <a:p xmlns:a="http://schemas.openxmlformats.org/drawingml/2006/main">
            <a:r>
              <a:t/>
            </a:r>
          </a:p>
          <a:p xmlns:a="http://schemas.openxmlformats.org/drawingml/2006/main">
            <a:r>
              <a:t>اتصال به اسلاید بعد: در ادامه می‌بینیم این شواهد از چه جغرافیایی آمده‌اند.</a:t>
            </a:r>
          </a:p>
          <a:p xmlns:a="http://schemas.openxmlformats.org/drawingml/2006/main">
            <a:r>
              <a:t/>
            </a:r>
          </a:p>
          <a:p xmlns:a="http://schemas.openxmlformats.org/drawingml/2006/main">
            <a:r>
              <a:t>یادداشت علمی: نقشه‌های موضوعی نشان می‌دهند توجه حوزه به مرور از پیوندهای اولیه روان‌شناختی و محیط‌زیستی به پرسش‌های ارزش، سبک زندگی و معنا گسترش یافته است. این تفسیر، تحول محتوای ادبیات است، نه روند تغییر رفتار کل بازار. دوره‌ها طول برابر ندارند و سال ۲۰۲۵ فقط تا مارس را پوشش می‌دهد؛ مقایسه استناد خام نیازمند احتیاط است.</a:t>
            </a:r>
          </a:p>
          <a:p xmlns:a="http://schemas.openxmlformats.org/drawingml/2006/main">
            <a:r>
              <a:t>منبع: https://doi.org/10.1111/ijcs.70109، ص.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این شمارش‌ها همپوشان‌اند و نباید سهم‌های یک نمودار دایره‌ای تلقی شوند. جدول ۵ مجموعاً ۲۶ مطالعه صنعت‌محور نشان می‌دهد. در بخش بحث منابع حذف‌شده، دو مقاله مصر ذکر شده است. بنابراین نبود آفریقا ویژگی مجموعه نهایی پس از فیلتر است، نه اثبات نبود پژوهش در آن قاره.</a:t>
            </a:r>
          </a:p>
          <a:p xmlns:a="http://schemas.openxmlformats.org/drawingml/2006/main">
            <a:r>
              <a:t/>
            </a:r>
          </a:p>
          <a:p xmlns:a="http://schemas.openxmlformats.org/drawingml/2006/main">
            <a:r>
              <a:t>اتصال به اسلاید بعد: علاوه بر کشور، صنعت مورد مطالعه هم بر تعمیم اثر دارد.</a:t>
            </a:r>
          </a:p>
          <a:p xmlns:a="http://schemas.openxmlformats.org/drawingml/2006/main">
            <a:r>
              <a:t/>
            </a:r>
          </a:p>
          <a:p xmlns:a="http://schemas.openxmlformats.org/drawingml/2006/main">
            <a:r>
              <a:t>یادداشت علمی: این شمارش‌ها همپوشان‌اند و نباید سهم‌های یک نمودار دایره‌ای تلقی شوند. جدول ۵ مجموعاً ۲۶ مطالعه صنعت‌محور نشان می‌دهد. در بخش بحث منابع حذف‌شده، دو مقاله مصر ذکر شده است. بنابراین نبود آفریقا ویژگی مجموعه نهایی پس از فیلتر است، نه اثبات نبود پژوهش در آن قاره.</a:t>
            </a:r>
          </a:p>
          <a:p xmlns:a="http://schemas.openxmlformats.org/drawingml/2006/main">
            <a:r>
              <a:t>منبع: https://doi.org/10.1111/ijcs.70109، ص.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۳، ارزش‌های شخصی با ۱۲ مقاله و خودتعیین‌گری با ۱۱ مقاله را برجسته می‌کند. رفتار برنامه‌ریزی‌شده ۱۰، احساس خوشایند کمک‌کردن ۸، گسترش و ساخت هیجان مثبت ۷ و سازگاری لذت‌جویانه ۳ مقاله دارند. این شمارش‌ها گروه‌های انحصاری نیستند. در زمینه پژوهش، اروپا ۳۶، آسیا ۲۲، آمریکا ۱۰ و اقیانوسیه ۲ مطالعه گزارش شده‌اند. شمارش منطقه‌ای و چندکشوری همپوشان است. از ۷۹ مقاله، ۵۳ مورد صنعت مشخص ندارند و ۲۶ مورد صنعت‌محورند. جدول ۵، غذا را با ۸، گردشگری با ۵ و پوشاک با ۴ مطالعه ثبت می‌کند.</a:t>
            </a:r>
          </a:p>
          <a:p xmlns:a="http://schemas.openxmlformats.org/drawingml/2006/main">
            <a:r>
              <a:t/>
            </a:r>
          </a:p>
          <a:p xmlns:a="http://schemas.openxmlformats.org/drawingml/2006/main">
            <a:r>
              <a:t>اتصال به اسلاید بعد: اکنون نقش سازه‌ها در مدل‌های پژوهشی را جدا می‌کنیم.</a:t>
            </a:r>
          </a:p>
          <a:p xmlns:a="http://schemas.openxmlformats.org/drawingml/2006/main">
            <a:r>
              <a:t/>
            </a:r>
          </a:p>
          <a:p xmlns:a="http://schemas.openxmlformats.org/drawingml/2006/main">
            <a:r>
              <a:t>یادداشت علمی: جدول ۳، ارزش‌های شخصی با ۱۲ مقاله و خودتعیین‌گری با ۱۱ مقاله را برجسته می‌کند. رفتار برنامه‌ریزی‌شده ۱۰، احساس خوشایند کمک‌کردن ۸، گسترش و ساخت هیجان مثبت ۷ و سازگاری لذت‌جویانه ۳ مقاله دارند. این شمارش‌ها گروه‌های انحصاری نیستند. در زمینه پژوهش، اروپا ۳۶، آسیا ۲۲، آمریکا ۱۰ و اقیانوسیه ۲ مطالعه گزارش شده‌اند. شمارش منطقه‌ای و چندکشوری همپوشان است. از ۷۹ مقاله، ۵۳ مورد صنعت مشخص ندارند و ۲۶ مورد صنعت‌محورند. جدول ۵، غذا را با ۸، گردشگری با ۵ و پوشاک با ۴ مطالعه ثبت می‌کند. نبود صنعت مشخص به‌خودی‌خود تعمیم‌پذیری را تضمین نمی‌کند.</a:t>
            </a:r>
          </a:p>
          <a:p xmlns:a="http://schemas.openxmlformats.org/drawingml/2006/main">
            <a:r>
              <a:t>منبع: https://doi.org/10.1111/ijcs.70109، ص.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نگرانی محیط‌زیستی، مادی‌گرایی، هنجارها و کنترل رفتاری از پیشایندهای متداول‌اند. رضایت، هیجان، ذهن‌آگاهی و قصد رفتاری می‌توانند میانجی باشند و توانمندی، فرهنگ، نوع کالا و دینداری نقش تعدیل‌گر بگیرند. نقش یک سازه میان مطالعات ثابت نیست؛ بهزیستی در برخی مدل‌ها پیامد و در برخی پیشایند مصرف مسئولانه است. تعلق به طبیعت یا منابع اجتماعی نیز ممکن است هر دو را توضیح دهند. مدل‌های رقیب و ترتیب زمانی برای داوری جهت رابطه لازم‌اند.</a:t>
            </a:r>
          </a:p>
          <a:p xmlns:a="http://schemas.openxmlformats.org/drawingml/2006/main">
            <a:r>
              <a:t/>
            </a:r>
          </a:p>
          <a:p xmlns:a="http://schemas.openxmlformats.org/drawingml/2006/main">
            <a:r>
              <a:t>اتصال به اسلاید بعد: قدرت این مدل‌ها به طراحی و گردآوری داده وابسته است.</a:t>
            </a:r>
          </a:p>
          <a:p xmlns:a="http://schemas.openxmlformats.org/drawingml/2006/main">
            <a:r>
              <a:t/>
            </a:r>
          </a:p>
          <a:p xmlns:a="http://schemas.openxmlformats.org/drawingml/2006/main">
            <a:r>
              <a:t>یادداشت علمی: نگرانی محیط‌زیستی، مادی‌گرایی، هنجارها و کنترل رفتاری از پیشایندهای متداول‌اند. رضایت، هیجان، ذهن‌آگاهی و قصد رفتاری می‌توانند میانجی باشند و توانمندی، فرهنگ، نوع کالا و دینداری نقش تعدیل‌گر بگیرند. نقش یک سازه میان مطالعات ثابت نیست؛ بهزیستی در برخی مدل‌ها پیامد و در برخی پیشایند مصرف مسئولانه است. تعلق به طبیعت یا منابع اجتماعی نیز ممکن است هر دو را توضیح دهند. مدل‌های رقیب و ترتیب زمانی برای داوری جهت رابطه لازم‌اند.</a:t>
            </a:r>
          </a:p>
          <a:p xmlns:a="http://schemas.openxmlformats.org/drawingml/2006/main">
            <a:r>
              <a:t>منبع: https://doi.org/10.1111/ijcs.70109، ص. 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۸ شامل ۴۷ پیمایش، ۹ مقاله نظری، ۶ روش آمیخته، ۱۰ طرح آزمایشی، ۳ کیفی، ۳ داده ثانویه و ۱ فراتحلیل است. بیشتر پیمایش‌ها مقطعی‌اند و همه آزمایش‌ها تخصیص تصادفی ندارند. مرور حاضر خودش فراتحلیل نیست. بنابراین p تجمیعی، فاصله اطمینان اثر کلی، I²، آلفای ابزار واحد یا HTMT کلی برای این مرور قابل مطالبه نیست. نقد باید متوجه انتخاب شواهد، کدگذاری و ادعاهای علّی باشد؛ پیچیدگی SEM به‌تنهایی علیت ایجاد نمی‌کند.</a:t>
            </a:r>
          </a:p>
          <a:p xmlns:a="http://schemas.openxmlformats.org/drawingml/2006/main">
            <a:r>
              <a:t/>
            </a:r>
          </a:p>
          <a:p xmlns:a="http://schemas.openxmlformats.org/drawingml/2006/main">
            <a:r>
              <a:t>اتصال به اسلاید بعد: پس از طراحی، تکنیک‌های تحلیل را بررسی می‌کنیم.</a:t>
            </a:r>
          </a:p>
          <a:p xmlns:a="http://schemas.openxmlformats.org/drawingml/2006/main">
            <a:r>
              <a:t/>
            </a:r>
          </a:p>
          <a:p xmlns:a="http://schemas.openxmlformats.org/drawingml/2006/main">
            <a:r>
              <a:t>یادداشت علمی: جدول ۸ شامل ۴۷ پیمایش، ۹ مقاله نظری، ۶ روش آمیخته، ۱۰ طرح آزمایشی، ۳ کیفی، ۳ داده ثانویه و ۱ فراتحلیل است. بیشتر پیمایش‌ها مقطعی‌اند و همه آزمایش‌ها تخصیص تصادفی ندارند. مرور حاضر خودش فراتحلیل نیست. بنابراین p تجمیعی، فاصله اطمینان اثر کلی، I²، آلفای ابزار واحد یا HTMT کلی برای این مرور قابل مطالبه نیست. نقد باید متوجه انتخاب شواهد، کدگذاری و ادعاهای علّی باشد؛ پیچیدگی SEM به‌تنهایی علیت ایجاد نمی‌کند.</a:t>
            </a:r>
          </a:p>
          <a:p xmlns:a="http://schemas.openxmlformats.org/drawingml/2006/main">
            <a:r>
              <a:t>منبع: https://doi.org/10.1111/ijcs.70109، ص. 18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جمع جدول ۸ برابر ۷۹ و درصدهای منتشرشده آن برابر ۱۰۰ است؛ ۴۷ تقسیم بر ۷۹ حدود ۵۹٫۵٪ می‌شود. با وجود این، متن برای سه مطالعه کیفی ۶٪ نوشته، درحالی‌که جدول ۴٪ و محاسبه ۳٫۸٪ است. متن در جایی از ۷۱ مقاله تجربی می‌گوید، اما ۷۹ منهای ۹ نظری برابر ۷۰ است. مجموع فراوانی‌های جدول ۹ برابر ۶۸ است و مخرج و قواعد چندکدگذاری آن باید توضیح داده شود.</a:t>
            </a:r>
          </a:p>
          <a:p xmlns:a="http://schemas.openxmlformats.org/drawingml/2006/main">
            <a:r>
              <a:t/>
            </a:r>
          </a:p>
          <a:p xmlns:a="http://schemas.openxmlformats.org/drawingml/2006/main">
            <a:r>
              <a:t>اتصال به اسلاید بعد: در شمارش این روش‌ها چند نکته نیازمند ممیزی است.</a:t>
            </a:r>
          </a:p>
          <a:p xmlns:a="http://schemas.openxmlformats.org/drawingml/2006/main">
            <a:r>
              <a:t/>
            </a:r>
          </a:p>
          <a:p xmlns:a="http://schemas.openxmlformats.org/drawingml/2006/main">
            <a:r>
              <a:t>یادداشت علمی: جمع جدول ۸ برابر ۷۹ و درصدهای منتشرشده آن برابر ۱۰۰ است؛ ۴۷ تقسیم بر ۷۹ حدود ۵۹٫۵٪ می‌شود. با وجود این، متن برای سه مطالعه کیفی ۶٪ نوشته، درحالی‌که جدول ۴٪ و محاسبه ۳٫۸٪ است. متن در جایی از ۷۱ مقاله تجربی می‌گوید، اما ۷۹ منهای ۹ نظری برابر ۷۰ است. مجموع فراوانی‌های جدول ۹ برابر ۶۸ است و مخرج و قواعد چندکدگذاری آن باید توضیح داده شود. جدول ۳ ده کاربرد TPB را ثبت می‌کند و متن از چهار کاربرد به‌عنوان چارچوب مرکزی سخن می‌گوید؛ تفاوت دامنه کدگذاری می‌تواند این اختلاف را توضیح دهد. تکنیک‌های تحلیلی می‌توانند هم‌زمان در یک مطالعه حضور داشته باشند؛ جدول بدون ماتریس مقاله‌به‌تکنیک اجازه استخراج همپوشانی را نمی‌دهد.</a:t>
            </a:r>
          </a:p>
          <a:p xmlns:a="http://schemas.openxmlformats.org/drawingml/2006/main">
            <a:r>
              <a:t>منبع: https://doi.org/10.1111/ijcs.70109، ص. 19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جمع جدول ۸ برابر ۷۹ و درصدهای منتشرشده آن برابر ۱۰۰ است؛ ۴۷ تقسیم بر ۷۹ حدود ۵۹٫۵٪ می‌شود. با وجود این، متن برای سه مطالعه کیفی ۶٪ نوشته، درحالی‌که جدول ۴٪ و محاسبه ۳٫۸٪ است. متن در جایی از ۷۱ مقاله تجربی می‌گوید، اما ۷۹ منهای ۹ نظری برابر ۷۰ است. مجموع فراوانی‌های جدول ۹ برابر ۶۸ است و مخرج و قواعد چندکدگذاری آن باید توضیح داده شود.</a:t>
            </a:r>
          </a:p>
          <a:p xmlns:a="http://schemas.openxmlformats.org/drawingml/2006/main">
            <a:r>
              <a:t/>
            </a:r>
          </a:p>
          <a:p xmlns:a="http://schemas.openxmlformats.org/drawingml/2006/main">
            <a:r>
              <a:t>اتصال به اسلاید بعد: این ابهام‌ها ما را به محدودیت فیلتر منابع می‌رساند.</a:t>
            </a:r>
          </a:p>
          <a:p xmlns:a="http://schemas.openxmlformats.org/drawingml/2006/main">
            <a:r>
              <a:t/>
            </a:r>
          </a:p>
          <a:p xmlns:a="http://schemas.openxmlformats.org/drawingml/2006/main">
            <a:r>
              <a:t>یادداشت علمی: جمع جدول ۸ برابر ۷۹ و درصدهای منتشرشده آن برابر ۱۰۰ است؛ ۴۷ تقسیم بر ۷۹ حدود ۵۹٫۵٪ می‌شود. با وجود این، متن برای سه مطالعه کیفی ۶٪ نوشته، درحالی‌که جدول ۴٪ و محاسبه ۳٫۸٪ است. متن در جایی از ۷۱ مقاله تجربی می‌گوید، اما ۷۹ منهای ۹ نظری برابر ۷۰ است. مجموع فراوانی‌های جدول ۹ برابر ۶۸ است و مخرج و قواعد چندکدگذاری آن باید توضیح داده شود. جدول ۳ ده کاربرد TPB را ثبت می‌کند و متن از چهار کاربرد به‌عنوان چارچوب مرکزی سخن می‌گوید؛ تفاوت دامنه کدگذاری می‌تواند این اختلاف را توضیح دهد.</a:t>
            </a:r>
          </a:p>
          <a:p xmlns:a="http://schemas.openxmlformats.org/drawingml/2006/main">
            <a:r>
              <a:t>منبع: https://doi.org/10.1111/ijcs.70109، ص. 18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غربال ABDC-2022 و Q1/Q2 در ص. ۵ و بحث حذف‌ها در ص. ۱۸–۱۹. اعتبار درونی شواهد با اعتبار مجله یکی گرفته می‌شود و پژوهش‌های زمینه‌های کم‌نماینده ممکن است حذف شوند. ارزیابی خطر سوگیری متناسب با طراحی هر مطالعه و تحلیل حساسیت با منابع حذف‌شده. روان‌شناسی، سلامت عمومی و دانش بومی ممکن است ناقص بازنمایی شوند.</a:t>
            </a:r>
          </a:p>
          <a:p xmlns:a="http://schemas.openxmlformats.org/drawingml/2006/main">
            <a:r>
              <a:t/>
            </a:r>
          </a:p>
          <a:p xmlns:a="http://schemas.openxmlformats.org/drawingml/2006/main">
            <a:r>
              <a:t>اتصال به اسلاید بعد: نقدهای اصلی را در یک ماتریس منظم جمع می‌کنیم.</a:t>
            </a:r>
          </a:p>
          <a:p xmlns:a="http://schemas.openxmlformats.org/drawingml/2006/main">
            <a:r>
              <a:t/>
            </a:r>
          </a:p>
          <a:p xmlns:a="http://schemas.openxmlformats.org/drawingml/2006/main">
            <a:r>
              <a:t>یادداشت علمی: غربال ABDC-2022 و Q1/Q2 در ص. ۵ و بحث حذف‌ها در ص. ۱۸–۱۹. اعتبار درونی شواهد با اعتبار مجله یکی گرفته می‌شود و پژوهش‌های زمینه‌های کم‌نماینده ممکن است حذف شوند. ارزیابی خطر سوگیری متناسب با طراحی هر مطالعه و تحلیل حساسیت با منابع حذف‌شده. روان‌شناسی، سلامت عمومی و دانش بومی ممکن است ناقص بازنمایی شوند.</a:t>
            </a:r>
          </a:p>
          <a:p xmlns:a="http://schemas.openxmlformats.org/drawingml/2006/main">
            <a:r>
              <a:t>منبع: https://doi.org/10.1111/ijcs.70109، ص.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توافق نهایی به‌تنهایی میزان اختلاف اولیه و ثبات مرزبندی را نشان نمی‌دهد. انتشار واژه‌نامه و پروژه SciMAT، آزمون آستانه‌ها و قواعد ادغام جایگزین. SPAR-4-SLR برای فرایند، TCCM برای ترکیب و اجزای مرتبط PRISMA برای شفافیت می‌توانند مکمل باشند [۲]. انتشار فهرست ۷۹ مقاله، داده پاک‌شده، کدنامه و فایل پروژه با رعایت مجوز پایگاه‌ها.</a:t>
            </a:r>
          </a:p>
          <a:p xmlns:a="http://schemas.openxmlformats.org/drawingml/2006/main">
            <a:r>
              <a:t/>
            </a:r>
          </a:p>
          <a:p xmlns:a="http://schemas.openxmlformats.org/drawingml/2006/main">
            <a:r>
              <a:t>اتصال به اسلاید بعد: حساس‌ترین مرز نتیجه‌گیری، جهت رابطه و علیت است.</a:t>
            </a:r>
          </a:p>
          <a:p xmlns:a="http://schemas.openxmlformats.org/drawingml/2006/main">
            <a:r>
              <a:t/>
            </a:r>
          </a:p>
          <a:p xmlns:a="http://schemas.openxmlformats.org/drawingml/2006/main">
            <a:r>
              <a:t>یادداشت علمی: توافق نهایی به‌تنهایی میزان اختلاف اولیه و ثبات مرزبندی را نشان نمی‌دهد. انتشار واژه‌نامه و پروژه SciMAT، آزمون آستانه‌ها و قواعد ادغام جایگزین. SPAR-4-SLR برای فرایند، TCCM برای ترکیب و اجزای مرتبط PRISMA برای شفافیت می‌توانند مکمل باشند [۲]. انتشار فهرست ۷۹ مقاله، داده پاک‌شده، کدنامه و فایل پروژه با رعایت مجوز پایگاه‌ها.</a:t>
            </a:r>
          </a:p>
          <a:p xmlns:a="http://schemas.openxmlformats.org/drawingml/2006/main">
            <a:r>
              <a:t>منبع: https://doi.org/10.1111/ijcs.70109، ص.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نگرانی محیط‌زیستی، مادی‌گرایی، هنجارها و کنترل رفتاری از پیشایندهای متداول‌اند. رضایت، هیجان، ذهن‌آگاهی و قصد رفتاری می‌توانند میانجی باشند و توانمندی، فرهنگ، نوع کالا و دینداری نقش تعدیل‌گر بگیرند. نقش یک سازه میان مطالعات ثابت نیست؛ بهزیستی در برخی مدل‌ها پیامد و در برخی پیشایند مصرف مسئولانه است. تعلق به طبیعت یا منابع اجتماعی نیز ممکن است هر دو را توضیح دهند. مدل‌های رقیب و ترتیب زمانی برای داوری جهت رابطه لازم‌اند. طبقه‌بندی جداگانه پیامدها، مدل‌های رقیب، طرح چندموجی و سنجش مخدوش‌گرها.</a:t>
            </a:r>
          </a:p>
          <a:p xmlns:a="http://schemas.openxmlformats.org/drawingml/2006/main">
            <a:r>
              <a:t/>
            </a:r>
          </a:p>
          <a:p xmlns:a="http://schemas.openxmlformats.org/drawingml/2006/main">
            <a:r>
              <a:t>اتصال به اسلاید بعد: با توجه به این محدودیت، پژوهش بعدی را طراحی می‌کنیم.</a:t>
            </a:r>
          </a:p>
          <a:p xmlns:a="http://schemas.openxmlformats.org/drawingml/2006/main">
            <a:r>
              <a:t/>
            </a:r>
          </a:p>
          <a:p xmlns:a="http://schemas.openxmlformats.org/drawingml/2006/main">
            <a:r>
              <a:t>یادداشت علمی: نگرانی محیط‌زیستی، مادی‌گرایی، هنجارها و کنترل رفتاری از پیشایندهای متداول‌اند. رضایت، هیجان، ذهن‌آگاهی و قصد رفتاری می‌توانند میانجی باشند و توانمندی، فرهنگ، نوع کالا و دینداری نقش تعدیل‌گر بگیرند. نقش یک سازه میان مطالعات ثابت نیست؛ بهزیستی در برخی مدل‌ها پیامد و در برخی پیشایند مصرف مسئولانه است. تعلق به طبیعت یا منابع اجتماعی نیز ممکن است هر دو را توضیح دهند. مدل‌های رقیب و ترتیب زمانی برای داوری جهت رابطه لازم‌اند. طبقه‌بندی جداگانه پیامدها، مدل‌های رقیب، طرح چندموجی و سنجش مخدوش‌گرها. افزایش پیچیدگی مدل مقطعی، مشکل شناسایی علّی را خودکار حل نمی‌کند.</a:t>
            </a:r>
          </a:p>
          <a:p xmlns:a="http://schemas.openxmlformats.org/drawingml/2006/main">
            <a:r>
              <a:t>منبع: https://doi.org/10.1111/ijcs.70109، ص.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کاربرد محتاطانه، تأکید بر دوام، تعمیر، تجربه معنادار و سازگاری با ارزش‌هاست، نه وعده شادی قطعی با خرید سبز. پژوهش بعدی می‌تواند سادگی داوطلبانه را از محرومیت اقتصادی جدا کند، پیامد فردی را با شکوفایی اجتماعی پیوند دهد و الکترونیک، خودرو و انرژی را بررسی کند. طرح طولی چندفرهنگی با سنجش خرید یا استفاده واقعی، آزمون ناوردایی و کنترل پیشایندهای مشترک از افزودن صرفِ مسیرهای بیشتر به یک مدل مقطعی ارزشمندتر است. نمونه پرسش پیشنهادی: استفاده طولانی‌تر و تعمیر وسایل الکترونیکی تحت چه شرایطی با معنا و خودمختاری مرتبط است؟</a:t>
            </a:r>
          </a:p>
          <a:p xmlns:a="http://schemas.openxmlformats.org/drawingml/2006/main">
            <a:r>
              <a:t/>
            </a:r>
          </a:p>
          <a:p xmlns:a="http://schemas.openxmlformats.org/drawingml/2006/main">
            <a:r>
              <a:t>اتصال به اسلاید بعد: این مسیر پژوهشی چه کاربرد محتاطانه‌ای برای بازار دارد؟</a:t>
            </a:r>
          </a:p>
          <a:p xmlns:a="http://schemas.openxmlformats.org/drawingml/2006/main">
            <a:r>
              <a:t/>
            </a:r>
          </a:p>
          <a:p xmlns:a="http://schemas.openxmlformats.org/drawingml/2006/main">
            <a:r>
              <a:t>یادداشت علمی: کاربرد محتاطانه، تأکید بر دوام، تعمیر، تجربه معنادار و سازگاری با ارزش‌هاست، نه وعده شادی قطعی با خرید سبز. پژوهش بعدی می‌تواند سادگی داوطلبانه را از محرومیت اقتصادی جدا کند، پیامد فردی را با شکوفایی اجتماعی پیوند دهد و الکترونیک، خودرو و انرژی را بررسی کند. طرح طولی چندفرهنگی با سنجش خرید یا استفاده واقعی، آزمون ناوردایی و کنترل پیشایندهای مشترک از افزودن صرفِ مسیرهای بیشتر به یک مدل مقطعی ارزشمندتر است. نمونه پرسش پیشنهادی: استفاده طولانی‌تر و تعمیر وسایل الکترونیکی تحت چه شرایطی با معنا و خودمختاری مرتبط است؟ این پرسش پیشنهادی است، نه یافته مقاله.</a:t>
            </a:r>
          </a:p>
          <a:p xmlns:a="http://schemas.openxmlformats.org/drawingml/2006/main">
            <a:r>
              <a:t>منبع: https://doi.org/10.1111/ijcs.70109، ص. 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کاربرد محتاطانه، تأکید بر دوام، تعمیر، تجربه معنادار و سازگاری با ارزش‌هاست، نه وعده شادی قطعی با خرید سبز. پژوهش بعدی می‌تواند سادگی داوطلبانه را از محرومیت اقتصادی جدا کند، پیامد فردی را با شکوفایی اجتماعی پیوند دهد و الکترونیک، خودرو و انرژی را بررسی کند. طرح طولی چندفرهنگی با سنجش خرید یا استفاده واقعی، آزمون ناوردایی و کنترل پیشایندهای مشترک از افزودن صرفِ مسیرهای بیشتر به یک مدل مقطعی ارزشمندتر است. توصیه‌ها باید با توان مالی مصرف‌کننده و اثر واقعی محصول بر محیط‌زیست سنجیده شوند.</a:t>
            </a:r>
          </a:p>
          <a:p xmlns:a="http://schemas.openxmlformats.org/drawingml/2006/main">
            <a:r>
              <a:t/>
            </a:r>
          </a:p>
          <a:p xmlns:a="http://schemas.openxmlformats.org/drawingml/2006/main">
            <a:r>
              <a:t>اتصال به اسلاید بعد: برای تصمیم اجرایی، به یک آزمون مشخص نیاز داریم.</a:t>
            </a:r>
          </a:p>
          <a:p xmlns:a="http://schemas.openxmlformats.org/drawingml/2006/main">
            <a:r>
              <a:t/>
            </a:r>
          </a:p>
          <a:p xmlns:a="http://schemas.openxmlformats.org/drawingml/2006/main">
            <a:r>
              <a:t>یادداشت علمی: کاربرد محتاطانه، تأکید بر دوام، تعمیر، تجربه معنادار و سازگاری با ارزش‌هاست، نه وعده شادی قطعی با خرید سبز. پژوهش بعدی می‌تواند سادگی داوطلبانه را از محرومیت اقتصادی جدا کند، پیامد فردی را با شکوفایی اجتماعی پیوند دهد و الکترونیک، خودرو و انرژی را بررسی کند. طرح طولی چندفرهنگی با سنجش خرید یا استفاده واقعی، آزمون ناوردایی و کنترل پیشایندهای مشترک از افزودن صرفِ مسیرهای بیشتر به یک مدل مقطعی ارزشمندتر است. توصیه‌ها باید با توان مالی مصرف‌کننده و اثر واقعی محصول بر محیط‌زیست سنجیده شوند. احساس خوب از انتخاب، جای اندازه‌گیری پیامد اجتماعی و محیطی را نمی‌گیرد.</a:t>
            </a:r>
          </a:p>
          <a:p xmlns:a="http://schemas.openxmlformats.org/drawingml/2006/main">
            <a:r>
              <a:t>منبع: https://doi.org/10.1111/ijcs.70109، ص.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برای آزمون کاربرد بازار، می‌توان یک پیام معنامحور را با پیام کارکردی مقایسه کرد، درحالی‌که محصول و قیمت ثابت‌اند. نمونه باید گروه‌های متفاوت از نظر توان خرید و انگیزه را پوشش دهد. پیامدها می‌توانند فهم ادعا، اعتماد، انتخاب واقعی، استفاده و رضایت در پیگیری باشند. این طرح پیشنهادی است؛ اندازه نمونه و اثر باید پیش از اجرا با برنامه آماری تعیین شوند.</a:t>
            </a:r>
          </a:p>
          <a:p xmlns:a="http://schemas.openxmlformats.org/drawingml/2006/main">
            <a:r>
              <a:t/>
            </a:r>
          </a:p>
          <a:p xmlns:a="http://schemas.openxmlformats.org/drawingml/2006/main">
            <a:r>
              <a:t>اتصال به اسلاید بعد: در پایان، پیام نظری و کاربردی را کنار هم می‌گذاریم.</a:t>
            </a:r>
          </a:p>
          <a:p xmlns:a="http://schemas.openxmlformats.org/drawingml/2006/main">
            <a:r>
              <a:t/>
            </a:r>
          </a:p>
          <a:p xmlns:a="http://schemas.openxmlformats.org/drawingml/2006/main">
            <a:r>
              <a:t>یادداشت علمی: برای آزمون کاربرد بازار، می‌توان یک پیام معنامحور را با پیام کارکردی مقایسه کرد، درحالی‌که محصول و قیمت ثابت‌اند. نمونه باید گروه‌های متفاوت از نظر توان خرید و انگیزه را پوشش دهد. پیامدها می‌توانند فهم ادعا، اعتماد، انتخاب واقعی، استفاده و رضایت در پیگیری باشند. این طرح پیشنهادی است؛ اندازه نمونه و اثر باید پیش از اجرا با برنامه آماری تعیین شوند.</a:t>
            </a:r>
          </a:p>
          <a:p xmlns:a="http://schemas.openxmlformats.org/drawingml/2006/main">
            <a:r>
              <a:t>منبع: https://doi.org/10.1111/ijcs.70109، ص. 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پیام نهایی این است که مصرف مسئولانه می‌تواند برای بعضی مصرف‌کنندگان از مسیر معنا، اختیار و همخوانی با ارزش‌ها اهمیت پیدا کند. کاربرد بازاریابی زمانی معتبر است که این معنا با محصول و خدمت واقعی و توان انتخاب مخاطب هماهنگ باشد. مرور حاضر نقشه‌ای از ادبیات منتخب است، نه تضمین اثر برای همه بازارها. گام بعد، آزمون زمینه‌مند و سنجش رفتار و بهزیستی در طول زمان است.</a:t>
            </a:r>
          </a:p>
          <a:p xmlns:a="http://schemas.openxmlformats.org/drawingml/2006/main">
            <a:r>
              <a:t/>
            </a:r>
          </a:p>
          <a:p xmlns:a="http://schemas.openxmlformats.org/drawingml/2006/main">
            <a:r>
              <a:t>اتصال به اسلاید بعد: با این جمع‌بندی، پرسش‌ها و نقدهای ارائه را می‌شنویم.</a:t>
            </a:r>
          </a:p>
          <a:p xmlns:a="http://schemas.openxmlformats.org/drawingml/2006/main">
            <a:r>
              <a:t/>
            </a:r>
          </a:p>
          <a:p xmlns:a="http://schemas.openxmlformats.org/drawingml/2006/main">
            <a:r>
              <a:t>یادداشت علمی: پیام نهایی این است که مصرف مسئولانه می‌تواند برای بعضی مصرف‌کنندگان از مسیر معنا، اختیار و همخوانی با ارزش‌ها اهمیت پیدا کند. کاربرد بازاریابی زمانی معتبر است که این معنا با محصول و خدمت واقعی و توان انتخاب مخاطب هماهنگ باشد. مرور حاضر نقشه‌ای از ادبیات منتخب است، نه تضمین اثر برای همه بازارها. گام بعد، آزمون زمینه‌مند و سنجش رفتار و بهزیستی در طول زمان است.</a:t>
            </a:r>
          </a:p>
          <a:p xmlns:a="http://schemas.openxmlformats.org/drawingml/2006/main">
            <a:r>
              <a:t>منبع: https://doi.org/10.1111/ijcs.70109، ص.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6a46c4b4152431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8252475e9eb427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a5e5b1630a3411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1fc15b13d28474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3c74850d499425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03ddd63a589447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D9B31EA-6A1A-4AB3-87EA-A7C79FB34C1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DFB4277-2525-4D43-AE6A-3E51EF887CF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46C744A-87FD-4BF2-8389-D02C21C87DF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C0F5B94-B595-42FE-A26E-BC28E6D03D4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8A3AAC2-9D63-4594-8840-02E8BA89EAF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B6C732C-AE72-4033-B88F-CA5B5F46E48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5298E5D-9B15-4EC4-9791-18D1E679FAE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CBF1B7A-C25A-4008-8769-92CEFFD80D0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A6EA272-75FD-4298-A6B8-0100DB86114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8C3C9F0-CDEF-48BD-B39D-31219F09EC0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4e2b24ee31343f5" /><Relationship Type="http://schemas.openxmlformats.org/officeDocument/2006/relationships/slideLayout" Target="/ppt/slideLayouts/slideLayout1.xml" Id="Rd9206c42d78a47f3" /><Relationship Type="http://schemas.openxmlformats.org/officeDocument/2006/relationships/slideLayout" Target="/ppt/slideLayouts/slideLayout2.xml" Id="R6e8ff3c6f166487e" /><Relationship Type="http://schemas.openxmlformats.org/officeDocument/2006/relationships/slideLayout" Target="/ppt/slideLayouts/slideLayout3.xml" Id="R0cd8e0c36fa3493d" /><Relationship Type="http://schemas.openxmlformats.org/officeDocument/2006/relationships/slideLayout" Target="/ppt/slideLayouts/slideLayout4.xml" Id="Racdc12d864d94d08" /><Relationship Type="http://schemas.openxmlformats.org/officeDocument/2006/relationships/slideLayout" Target="/ppt/slideLayouts/slideLayout5.xml" Id="Rb58660dca5294e30" /><Relationship Type="http://schemas.openxmlformats.org/officeDocument/2006/relationships/slideLayout" Target="/ppt/slideLayouts/slideLayout6.xml" Id="R39a46f711f9f4b3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206c42d78a47f3"/>
    <p:sldLayoutId xmlns:r="http://schemas.openxmlformats.org/officeDocument/2006/relationships" id="2147483650" r:id="R6e8ff3c6f166487e"/>
    <p:sldLayoutId xmlns:r="http://schemas.openxmlformats.org/officeDocument/2006/relationships" id="2147483651" r:id="R0cd8e0c36fa3493d"/>
    <p:sldLayoutId xmlns:r="http://schemas.openxmlformats.org/officeDocument/2006/relationships" id="2147483652" r:id="Racdc12d864d94d08"/>
    <p:sldLayoutId xmlns:r="http://schemas.openxmlformats.org/officeDocument/2006/relationships" id="2147483653" r:id="Rb58660dca5294e30"/>
    <p:sldLayoutId xmlns:r="http://schemas.openxmlformats.org/officeDocument/2006/relationships" id="2147483654" r:id="R39a46f711f9f4b3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4cf244ca66d4ead" /><Relationship Type="http://schemas.openxmlformats.org/officeDocument/2006/relationships/image" Target="/ppt/media/image.jpeg" Id="Rf7354f99e4824a72" /><Relationship Type="http://schemas.openxmlformats.org/officeDocument/2006/relationships/notesSlide" Target="/ppt/notesSlides/notesSlide1.xml" Id="R7a015e42352e4c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dbe9a506be74293" /><Relationship Type="http://schemas.openxmlformats.org/officeDocument/2006/relationships/notesSlide" Target="/ppt/notesSlides/notesSlide2.xml" Id="Rb2d3e6272896448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9905b652bbf4d57" /><Relationship Type="http://schemas.openxmlformats.org/officeDocument/2006/relationships/notesSlide" Target="/ppt/notesSlides/notesSlide3.xml" Id="R94c83932786c43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6dc375849094c9e" /><Relationship Type="http://schemas.openxmlformats.org/officeDocument/2006/relationships/notesSlide" Target="/ppt/notesSlides/notesSlide4.xml" Id="Rba6efa94d44e4eb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7539ac2e64e4ea2" /><Relationship Type="http://schemas.openxmlformats.org/officeDocument/2006/relationships/notesSlide" Target="/ppt/notesSlides/notesSlide5.xml" Id="Rb5c575373e98473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807406c38b44f32" /><Relationship Type="http://schemas.openxmlformats.org/officeDocument/2006/relationships/notesSlide" Target="/ppt/notesSlides/notesSlide6.xml" Id="R775a0fb7052744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5b434bbf5c34dd2" /><Relationship Type="http://schemas.openxmlformats.org/officeDocument/2006/relationships/notesSlide" Target="/ppt/notesSlides/notesSlide7.xml" Id="R715ca7855656416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adc5ce12caf40ac" /><Relationship Type="http://schemas.openxmlformats.org/officeDocument/2006/relationships/notesSlide" Target="/ppt/notesSlides/notesSlide8.xml" Id="R05915b6ca6df4be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2bf15dcb5dd40c0" /><Relationship Type="http://schemas.openxmlformats.org/officeDocument/2006/relationships/notesSlide" Target="/ppt/notesSlides/notesSlide9.xml" Id="R25bec58d0f394f0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e58ae5682ef445f" /><Relationship Type="http://schemas.openxmlformats.org/officeDocument/2006/relationships/notesSlide" Target="/ppt/notesSlides/notesSlide10.xml" Id="Ra45c1b64c399448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69e78fe6e7a4846" /><Relationship Type="http://schemas.openxmlformats.org/officeDocument/2006/relationships/notesSlide" Target="/ppt/notesSlides/notesSlide11.xml" Id="R5a412dd51e444e1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4bf22d0cdd484587" /><Relationship Type="http://schemas.openxmlformats.org/officeDocument/2006/relationships/notesSlide" Target="/ppt/notesSlides/notesSlide12.xml" Id="Rfb76ccc6342140b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badf32983614d15" /><Relationship Type="http://schemas.openxmlformats.org/officeDocument/2006/relationships/notesSlide" Target="/ppt/notesSlides/notesSlide13.xml" Id="R54f9e648e2494f4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0c1ee0f199645f5" /><Relationship Type="http://schemas.openxmlformats.org/officeDocument/2006/relationships/chart" Target="/ppt/slides/charts/chart1.xml" Id="Rdb65b3e176b84800" /><Relationship Type="http://schemas.openxmlformats.org/officeDocument/2006/relationships/notesSlide" Target="/ppt/notesSlides/notesSlide14.xml" Id="Rfc26b37e83ce476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7b1ded283594e0e" /><Relationship Type="http://schemas.openxmlformats.org/officeDocument/2006/relationships/notesSlide" Target="/ppt/notesSlides/notesSlide15.xml" Id="R9be437b51bab43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631ec5f8b204859" /><Relationship Type="http://schemas.openxmlformats.org/officeDocument/2006/relationships/notesSlide" Target="/ppt/notesSlides/notesSlide16.xml" Id="Rf08e2402b0624e6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d88defd688e4faf" /><Relationship Type="http://schemas.openxmlformats.org/officeDocument/2006/relationships/notesSlide" Target="/ppt/notesSlides/notesSlide17.xml" Id="Ra59b211bc7774ee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e35c3d4c1f249e7" /><Relationship Type="http://schemas.openxmlformats.org/officeDocument/2006/relationships/chart" Target="/ppt/slides/charts/chart2.xml" Id="R663f516731d14538" /><Relationship Type="http://schemas.openxmlformats.org/officeDocument/2006/relationships/notesSlide" Target="/ppt/notesSlides/notesSlide18.xml" Id="R8df45ac94748479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ab7d1b4bccc44be" /><Relationship Type="http://schemas.openxmlformats.org/officeDocument/2006/relationships/chart" Target="/ppt/slides/charts/chart3.xml" Id="R14512a9d44e64f9b" /><Relationship Type="http://schemas.openxmlformats.org/officeDocument/2006/relationships/notesSlide" Target="/ppt/notesSlides/notesSlide19.xml" Id="R561945dcfb084b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86b8d901434449cb" /><Relationship Type="http://schemas.openxmlformats.org/officeDocument/2006/relationships/notesSlide" Target="/ppt/notesSlides/notesSlide20.xml" Id="Ra8de7ee65d4d45d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4663dd94dd44964" /><Relationship Type="http://schemas.openxmlformats.org/officeDocument/2006/relationships/chart" Target="/ppt/slides/charts/chart4.xml" Id="Rd63dd05f92754126" /><Relationship Type="http://schemas.openxmlformats.org/officeDocument/2006/relationships/notesSlide" Target="/ppt/notesSlides/notesSlide21.xml" Id="R36617faf0c9c4d2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27ab9b3f0ba6422e" /><Relationship Type="http://schemas.openxmlformats.org/officeDocument/2006/relationships/chart" Target="/ppt/slides/charts/chart5.xml" Id="R9ef6256795ba48f0" /><Relationship Type="http://schemas.openxmlformats.org/officeDocument/2006/relationships/notesSlide" Target="/ppt/notesSlides/notesSlide22.xml" Id="R084f3a2c7384461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07b8287c25f541c0" /><Relationship Type="http://schemas.openxmlformats.org/officeDocument/2006/relationships/notesSlide" Target="/ppt/notesSlides/notesSlide23.xml" Id="R8b0488300dda4a1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d17843996e3a4781" /><Relationship Type="http://schemas.openxmlformats.org/officeDocument/2006/relationships/notesSlide" Target="/ppt/notesSlides/notesSlide24.xml" Id="R760d259067ea408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a42bf2b8afc4dc3" /><Relationship Type="http://schemas.openxmlformats.org/officeDocument/2006/relationships/notesSlide" Target="/ppt/notesSlides/notesSlide25.xml" Id="Rfea144202aa0494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aefcce2e32df43a0" /><Relationship Type="http://schemas.openxmlformats.org/officeDocument/2006/relationships/notesSlide" Target="/ppt/notesSlides/notesSlide26.xml" Id="R20270a257bae444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a3cc1e4882ab4957" /><Relationship Type="http://schemas.openxmlformats.org/officeDocument/2006/relationships/notesSlide" Target="/ppt/notesSlides/notesSlide27.xml" Id="Rb217f05d25b5478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a1ec8524b8f44cad" /><Relationship Type="http://schemas.openxmlformats.org/officeDocument/2006/relationships/notesSlide" Target="/ppt/notesSlides/notesSlide28.xml" Id="Re7d6f4935ef94d5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9ac52099a414bcf" /><Relationship Type="http://schemas.openxmlformats.org/officeDocument/2006/relationships/notesSlide" Target="/ppt/notesSlides/notesSlide29.xml" Id="R7ffa3b64189046f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6957cf455779420a" /><Relationship Type="http://schemas.openxmlformats.org/officeDocument/2006/relationships/notesSlide" Target="/ppt/notesSlides/notesSlide30.xml" Id="R76b9eccdb6bc40da" /></Relationships>
</file>

<file path=ppt/slides/charts/chart1.xml><?xml version="1.0" encoding="utf-8"?>
<c:chartSpace xmlns:c="http://schemas.openxmlformats.org/drawingml/2006/chart">
  <c:lang val="en-US"/>
  <c:chart>
    <c:plotArea>
      <c:barChart>
        <c:barDir val="bar"/>
        <c:grouping val="clustered"/>
        <c:varyColors val="0"/>
        <c:ser>
          <c:idx val="0"/>
          <c:order val="0"/>
          <c:tx>
            <c:v>تعداد مقاله</c:v>
          </c:tx>
          <c:spPr>
            <a:solidFill xmlns:a="http://schemas.openxmlformats.org/drawingml/2006/main">
              <a:srgbClr val="62816C"/>
            </a:solidFill>
          </c:spPr>
          <c:invertIfNegative val="0"/>
          <c:cat>
            <c:strLit>
              <c:ptCount val="4"/>
              <c:pt idx="0">
                <c:v>Retrieved</c:v>
              </c:pt>
              <c:pt idx="1">
                <c:v>Filtered</c:v>
              </c:pt>
              <c:pt idx="2">
                <c:v>Unique</c:v>
              </c:pt>
              <c:pt idx="3">
                <c:v>Included</c:v>
              </c:pt>
            </c:strLit>
          </c:cat>
          <c:val>
            <c:numLit>
              <c:formatCode>0</c:formatCode>
              <c:ptCount val="4"/>
              <c:pt idx="0">
                <c:v>1834</c:v>
              </c:pt>
              <c:pt idx="1">
                <c:v>407</c:v>
              </c:pt>
              <c:pt idx="2">
                <c:v>327</c:v>
              </c:pt>
              <c:pt idx="3">
                <c:v>79</c:v>
              </c:pt>
            </c:numLit>
          </c:val>
        </c:ser>
        <c:dLbls>
          <c:numFmt formatCode="0" sourceLinked="0"/>
          <c:txPr>
            <a:bodyPr xmlns:a="http://schemas.openxmlformats.org/drawingml/2006/main" anchorCtr="1"/>
            <a:lstStyle xmlns:a="http://schemas.openxmlformats.org/drawingml/2006/main"/>
            <a:p xmlns:a="http://schemas.openxmlformats.org/drawingml/2006/main">
              <a:pPr>
                <a:defRPr sz="1200" b="1">
                  <a:solidFill>
                    <a:srgbClr val="173D34"/>
                  </a:solidFill>
                  <a:latin typeface="Irancell"/>
                  <a:ea typeface="Irancell"/>
                  <a:cs typeface="Irancel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75">
                <a:solidFill>
                  <a:srgbClr val="173D34"/>
                </a:solidFill>
                <a:latin typeface="Irancell"/>
                <a:ea typeface="Irancell"/>
                <a:cs typeface="Irancell"/>
              </a:defRPr>
            </a:pPr>
          </a:p>
        </c:txPr>
        <c:crossAx val="48672768"/>
      </c:catAx>
      <c:valAx>
        <c:axId val="48672768"/>
        <c:scaling>
          <c:orientation val="minMax"/>
          <c:max val="2000"/>
          <c:min val="0"/>
        </c:scaling>
        <c:delete val="0"/>
        <c:axPos val="b"/>
        <c:majorGridlines>
          <c:spPr>
            <a:ln xmlns:a="http://schemas.openxmlformats.org/drawingml/2006/main" w="9525">
              <a:solidFill>
                <a:srgbClr val="D8E1D2"/>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173D34"/>
                </a:solidFill>
                <a:latin typeface="Irancell"/>
                <a:ea typeface="Irancell"/>
                <a:cs typeface="Irancell"/>
              </a:defRPr>
            </a:pPr>
          </a:p>
        </c:txPr>
        <c:crossAx val="48650112"/>
        <c:crossBetween val="between"/>
      </c:valAx>
      <c:spPr>
        <a:solidFill xmlns:a="http://schemas.openxmlformats.org/drawingml/2006/main">
          <a:srgbClr val="EFF2E7"/>
        </a:solidFill>
      </c:spPr>
    </c:plotArea>
    <c:plotVisOnly val="1"/>
  </c:chart>
  <c:spPr>
    <a:solidFill xmlns:a="http://schemas.openxmlformats.org/drawingml/2006/main">
      <a:srgbClr val="EFF2E7"/>
    </a:solidFill>
  </c:spPr>
</c:chartSpace>
</file>

<file path=ppt/slides/charts/chart2.xml><?xml version="1.0" encoding="utf-8"?>
<c:chartSpace xmlns:c="http://schemas.openxmlformats.org/drawingml/2006/chart">
  <c:lang val="en-US"/>
  <c:chart>
    <c:plotArea>
      <c:barChart>
        <c:barDir val="bar"/>
        <c:grouping val="clustered"/>
        <c:varyColors val="0"/>
        <c:ser>
          <c:idx val="0"/>
          <c:order val="0"/>
          <c:tx>
            <c:v>تعداد مقاله</c:v>
          </c:tx>
          <c:spPr>
            <a:solidFill xmlns:a="http://schemas.openxmlformats.org/drawingml/2006/main">
              <a:srgbClr val="62816C"/>
            </a:solidFill>
          </c:spPr>
          <c:invertIfNegative val="0"/>
          <c:cat>
            <c:strLit>
              <c:ptCount val="5"/>
              <c:pt idx="0">
                <c:v>Europe</c:v>
              </c:pt>
              <c:pt idx="1">
                <c:v>Asia</c:v>
              </c:pt>
              <c:pt idx="2">
                <c:v>America</c:v>
              </c:pt>
              <c:pt idx="3">
                <c:v>Oceania</c:v>
              </c:pt>
              <c:pt idx="4">
                <c:v>Africa*</c:v>
              </c:pt>
            </c:strLit>
          </c:cat>
          <c:val>
            <c:numLit>
              <c:formatCode>0</c:formatCode>
              <c:ptCount val="5"/>
              <c:pt idx="0">
                <c:v>36</c:v>
              </c:pt>
              <c:pt idx="1">
                <c:v>22</c:v>
              </c:pt>
              <c:pt idx="2">
                <c:v>10</c:v>
              </c:pt>
              <c:pt idx="3">
                <c:v>2</c:v>
              </c:pt>
              <c:pt idx="4">
                <c:v>0</c:v>
              </c:pt>
            </c:numLit>
          </c:val>
        </c:ser>
        <c:dLbls>
          <c:numFmt formatCode="0" sourceLinked="0"/>
          <c:txPr>
            <a:bodyPr xmlns:a="http://schemas.openxmlformats.org/drawingml/2006/main" anchorCtr="1"/>
            <a:lstStyle xmlns:a="http://schemas.openxmlformats.org/drawingml/2006/main"/>
            <a:p xmlns:a="http://schemas.openxmlformats.org/drawingml/2006/main">
              <a:pPr>
                <a:defRPr sz="1200" b="1">
                  <a:solidFill>
                    <a:srgbClr val="173D34"/>
                  </a:solidFill>
                  <a:latin typeface="Irancell"/>
                  <a:ea typeface="Irancell"/>
                  <a:cs typeface="Irancel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75">
                <a:solidFill>
                  <a:srgbClr val="173D34"/>
                </a:solidFill>
                <a:latin typeface="Irancell"/>
                <a:ea typeface="Irancell"/>
                <a:cs typeface="Irancell"/>
              </a:defRPr>
            </a:pPr>
          </a:p>
        </c:txPr>
        <c:crossAx val="48672768"/>
      </c:catAx>
      <c:valAx>
        <c:axId val="48672768"/>
        <c:scaling>
          <c:orientation val="minMax"/>
          <c:max val="40"/>
          <c:min val="0"/>
        </c:scaling>
        <c:delete val="0"/>
        <c:axPos val="b"/>
        <c:majorGridlines>
          <c:spPr>
            <a:ln xmlns:a="http://schemas.openxmlformats.org/drawingml/2006/main" w="9525">
              <a:solidFill>
                <a:srgbClr val="D8E1D2"/>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173D34"/>
                </a:solidFill>
                <a:latin typeface="Irancell"/>
                <a:ea typeface="Irancell"/>
                <a:cs typeface="Irancell"/>
              </a:defRPr>
            </a:pPr>
          </a:p>
        </c:txPr>
        <c:crossAx val="48650112"/>
        <c:crossBetween val="between"/>
      </c:valAx>
      <c:spPr>
        <a:solidFill xmlns:a="http://schemas.openxmlformats.org/drawingml/2006/main">
          <a:srgbClr val="EFF2E7"/>
        </a:solidFill>
      </c:spPr>
    </c:plotArea>
    <c:plotVisOnly val="1"/>
  </c:chart>
  <c:spPr>
    <a:solidFill xmlns:a="http://schemas.openxmlformats.org/drawingml/2006/main">
      <a:srgbClr val="EFF2E7"/>
    </a:solidFill>
  </c:spPr>
</c:chartSpace>
</file>

<file path=ppt/slides/charts/chart3.xml><?xml version="1.0" encoding="utf-8"?>
<c:chartSpace xmlns:c="http://schemas.openxmlformats.org/drawingml/2006/chart">
  <c:lang val="en-US"/>
  <c:chart>
    <c:plotArea>
      <c:barChart>
        <c:barDir val="bar"/>
        <c:grouping val="clustered"/>
        <c:varyColors val="0"/>
        <c:ser>
          <c:idx val="0"/>
          <c:order val="0"/>
          <c:tx>
            <c:v>تعداد مقاله</c:v>
          </c:tx>
          <c:spPr>
            <a:solidFill xmlns:a="http://schemas.openxmlformats.org/drawingml/2006/main">
              <a:srgbClr val="62816C"/>
            </a:solidFill>
          </c:spPr>
          <c:invertIfNegative val="0"/>
          <c:cat>
            <c:strLit>
              <c:ptCount val="5"/>
              <c:pt idx="0">
                <c:v>Food</c:v>
              </c:pt>
              <c:pt idx="1">
                <c:v>Tourism</c:v>
              </c:pt>
              <c:pt idx="2">
                <c:v>Clothing</c:v>
              </c:pt>
              <c:pt idx="3">
                <c:v>Luxury</c:v>
              </c:pt>
              <c:pt idx="4">
                <c:v>Social enterprise</c:v>
              </c:pt>
            </c:strLit>
          </c:cat>
          <c:val>
            <c:numLit>
              <c:formatCode>0</c:formatCode>
              <c:ptCount val="5"/>
              <c:pt idx="0">
                <c:v>8</c:v>
              </c:pt>
              <c:pt idx="1">
                <c:v>5</c:v>
              </c:pt>
              <c:pt idx="2">
                <c:v>4</c:v>
              </c:pt>
              <c:pt idx="3">
                <c:v>2</c:v>
              </c:pt>
              <c:pt idx="4">
                <c:v>2</c:v>
              </c:pt>
            </c:numLit>
          </c:val>
        </c:ser>
        <c:dLbls>
          <c:numFmt formatCode="0" sourceLinked="0"/>
          <c:txPr>
            <a:bodyPr xmlns:a="http://schemas.openxmlformats.org/drawingml/2006/main" anchorCtr="1"/>
            <a:lstStyle xmlns:a="http://schemas.openxmlformats.org/drawingml/2006/main"/>
            <a:p xmlns:a="http://schemas.openxmlformats.org/drawingml/2006/main">
              <a:pPr>
                <a:defRPr sz="1200" b="1">
                  <a:solidFill>
                    <a:srgbClr val="173D34"/>
                  </a:solidFill>
                  <a:latin typeface="Irancell"/>
                  <a:ea typeface="Irancell"/>
                  <a:cs typeface="Irancel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75">
                <a:solidFill>
                  <a:srgbClr val="173D34"/>
                </a:solidFill>
                <a:latin typeface="Irancell"/>
                <a:ea typeface="Irancell"/>
                <a:cs typeface="Irancell"/>
              </a:defRPr>
            </a:pPr>
          </a:p>
        </c:txPr>
        <c:crossAx val="48672768"/>
      </c:catAx>
      <c:valAx>
        <c:axId val="48672768"/>
        <c:scaling>
          <c:orientation val="minMax"/>
          <c:max val="10"/>
          <c:min val="0"/>
        </c:scaling>
        <c:delete val="0"/>
        <c:axPos val="b"/>
        <c:majorGridlines>
          <c:spPr>
            <a:ln xmlns:a="http://schemas.openxmlformats.org/drawingml/2006/main" w="9525">
              <a:solidFill>
                <a:srgbClr val="D8E1D2"/>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173D34"/>
                </a:solidFill>
                <a:latin typeface="Irancell"/>
                <a:ea typeface="Irancell"/>
                <a:cs typeface="Irancell"/>
              </a:defRPr>
            </a:pPr>
          </a:p>
        </c:txPr>
        <c:crossAx val="48650112"/>
        <c:crossBetween val="between"/>
      </c:valAx>
      <c:spPr>
        <a:solidFill xmlns:a="http://schemas.openxmlformats.org/drawingml/2006/main">
          <a:srgbClr val="EFF2E7"/>
        </a:solidFill>
      </c:spPr>
    </c:plotArea>
    <c:plotVisOnly val="1"/>
  </c:chart>
  <c:spPr>
    <a:solidFill xmlns:a="http://schemas.openxmlformats.org/drawingml/2006/main">
      <a:srgbClr val="EFF2E7"/>
    </a:solidFill>
  </c:spPr>
</c:chartSpace>
</file>

<file path=ppt/slides/charts/chart4.xml><?xml version="1.0" encoding="utf-8"?>
<c:chartSpace xmlns:c="http://schemas.openxmlformats.org/drawingml/2006/chart">
  <c:lang val="en-US"/>
  <c:chart>
    <c:plotArea>
      <c:barChart>
        <c:barDir val="bar"/>
        <c:grouping val="clustered"/>
        <c:varyColors val="0"/>
        <c:ser>
          <c:idx val="0"/>
          <c:order val="0"/>
          <c:tx>
            <c:v>تعداد مقاله</c:v>
          </c:tx>
          <c:spPr>
            <a:solidFill xmlns:a="http://schemas.openxmlformats.org/drawingml/2006/main">
              <a:srgbClr val="62816C"/>
            </a:solidFill>
          </c:spPr>
          <c:invertIfNegative val="0"/>
          <c:cat>
            <c:strLit>
              <c:ptCount val="7"/>
              <c:pt idx="0">
                <c:v>Survey</c:v>
              </c:pt>
              <c:pt idx="1">
                <c:v>Conceptual</c:v>
              </c:pt>
              <c:pt idx="2">
                <c:v>Mixed</c:v>
              </c:pt>
              <c:pt idx="3">
                <c:v>Experimental</c:v>
              </c:pt>
              <c:pt idx="4">
                <c:v>Qualitative</c:v>
              </c:pt>
              <c:pt idx="5">
                <c:v>Secondary</c:v>
              </c:pt>
              <c:pt idx="6">
                <c:v>Meta-analysis</c:v>
              </c:pt>
            </c:strLit>
          </c:cat>
          <c:val>
            <c:numLit>
              <c:formatCode>0</c:formatCode>
              <c:ptCount val="7"/>
              <c:pt idx="0">
                <c:v>47</c:v>
              </c:pt>
              <c:pt idx="1">
                <c:v>9</c:v>
              </c:pt>
              <c:pt idx="2">
                <c:v>6</c:v>
              </c:pt>
              <c:pt idx="3">
                <c:v>10</c:v>
              </c:pt>
              <c:pt idx="4">
                <c:v>3</c:v>
              </c:pt>
              <c:pt idx="5">
                <c:v>3</c:v>
              </c:pt>
              <c:pt idx="6">
                <c:v>1</c:v>
              </c:pt>
            </c:numLit>
          </c:val>
        </c:ser>
        <c:dLbls>
          <c:numFmt formatCode="0" sourceLinked="0"/>
          <c:txPr>
            <a:bodyPr xmlns:a="http://schemas.openxmlformats.org/drawingml/2006/main" anchorCtr="1"/>
            <a:lstStyle xmlns:a="http://schemas.openxmlformats.org/drawingml/2006/main"/>
            <a:p xmlns:a="http://schemas.openxmlformats.org/drawingml/2006/main">
              <a:pPr>
                <a:defRPr sz="1200" b="1">
                  <a:solidFill>
                    <a:srgbClr val="173D34"/>
                  </a:solidFill>
                  <a:latin typeface="Irancell"/>
                  <a:ea typeface="Irancell"/>
                  <a:cs typeface="Irancel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75">
                <a:solidFill>
                  <a:srgbClr val="173D34"/>
                </a:solidFill>
                <a:latin typeface="Irancell"/>
                <a:ea typeface="Irancell"/>
                <a:cs typeface="Irancell"/>
              </a:defRPr>
            </a:pPr>
          </a:p>
        </c:txPr>
        <c:crossAx val="48672768"/>
      </c:catAx>
      <c:valAx>
        <c:axId val="48672768"/>
        <c:scaling>
          <c:orientation val="minMax"/>
          <c:max val="55"/>
          <c:min val="0"/>
        </c:scaling>
        <c:delete val="0"/>
        <c:axPos val="b"/>
        <c:majorGridlines>
          <c:spPr>
            <a:ln xmlns:a="http://schemas.openxmlformats.org/drawingml/2006/main" w="9525">
              <a:solidFill>
                <a:srgbClr val="D8E1D2"/>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173D34"/>
                </a:solidFill>
                <a:latin typeface="Irancell"/>
                <a:ea typeface="Irancell"/>
                <a:cs typeface="Irancell"/>
              </a:defRPr>
            </a:pPr>
          </a:p>
        </c:txPr>
        <c:crossAx val="48650112"/>
        <c:crossBetween val="between"/>
      </c:valAx>
      <c:spPr>
        <a:solidFill xmlns:a="http://schemas.openxmlformats.org/drawingml/2006/main">
          <a:srgbClr val="EFF2E7"/>
        </a:solidFill>
      </c:spPr>
    </c:plotArea>
    <c:plotVisOnly val="1"/>
  </c:chart>
  <c:spPr>
    <a:solidFill xmlns:a="http://schemas.openxmlformats.org/drawingml/2006/main">
      <a:srgbClr val="EFF2E7"/>
    </a:solidFill>
  </c:spPr>
</c:chartSpace>
</file>

<file path=ppt/slides/charts/chart5.xml><?xml version="1.0" encoding="utf-8"?>
<c:chartSpace xmlns:c="http://schemas.openxmlformats.org/drawingml/2006/chart">
  <c:lang val="en-US"/>
  <c:chart>
    <c:plotArea>
      <c:barChart>
        <c:barDir val="bar"/>
        <c:grouping val="clustered"/>
        <c:varyColors val="0"/>
        <c:ser>
          <c:idx val="0"/>
          <c:order val="0"/>
          <c:tx>
            <c:v>تعداد مقاله</c:v>
          </c:tx>
          <c:spPr>
            <a:solidFill xmlns:a="http://schemas.openxmlformats.org/drawingml/2006/main">
              <a:srgbClr val="62816C"/>
            </a:solidFill>
          </c:spPr>
          <c:invertIfNegative val="0"/>
          <c:cat>
            <c:strLit>
              <c:ptCount val="6"/>
              <c:pt idx="0">
                <c:v>Regression</c:v>
              </c:pt>
              <c:pt idx="1">
                <c:v>Mediation</c:v>
              </c:pt>
              <c:pt idx="2">
                <c:v>SEM</c:v>
              </c:pt>
              <c:pt idx="3">
                <c:v>Qualitative</c:v>
              </c:pt>
              <c:pt idx="4">
                <c:v>ANOVA</c:v>
              </c:pt>
              <c:pt idx="5">
                <c:v>Moderation</c:v>
              </c:pt>
            </c:strLit>
          </c:cat>
          <c:val>
            <c:numLit>
              <c:formatCode>0</c:formatCode>
              <c:ptCount val="6"/>
              <c:pt idx="0">
                <c:v>21</c:v>
              </c:pt>
              <c:pt idx="1">
                <c:v>19</c:v>
              </c:pt>
              <c:pt idx="2">
                <c:v>10</c:v>
              </c:pt>
              <c:pt idx="3">
                <c:v>9</c:v>
              </c:pt>
              <c:pt idx="4">
                <c:v>5</c:v>
              </c:pt>
              <c:pt idx="5">
                <c:v>4</c:v>
              </c:pt>
            </c:numLit>
          </c:val>
        </c:ser>
        <c:dLbls>
          <c:numFmt formatCode="0" sourceLinked="0"/>
          <c:txPr>
            <a:bodyPr xmlns:a="http://schemas.openxmlformats.org/drawingml/2006/main" anchorCtr="1"/>
            <a:lstStyle xmlns:a="http://schemas.openxmlformats.org/drawingml/2006/main"/>
            <a:p xmlns:a="http://schemas.openxmlformats.org/drawingml/2006/main">
              <a:pPr>
                <a:defRPr sz="1200" b="1">
                  <a:solidFill>
                    <a:srgbClr val="173D34"/>
                  </a:solidFill>
                  <a:latin typeface="Irancell"/>
                  <a:ea typeface="Irancell"/>
                  <a:cs typeface="Irancell"/>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75">
                <a:solidFill>
                  <a:srgbClr val="173D34"/>
                </a:solidFill>
                <a:latin typeface="Irancell"/>
                <a:ea typeface="Irancell"/>
                <a:cs typeface="Irancell"/>
              </a:defRPr>
            </a:pPr>
          </a:p>
        </c:txPr>
        <c:crossAx val="48672768"/>
      </c:catAx>
      <c:valAx>
        <c:axId val="48672768"/>
        <c:scaling>
          <c:orientation val="minMax"/>
          <c:max val="25"/>
          <c:min val="0"/>
        </c:scaling>
        <c:delete val="0"/>
        <c:axPos val="b"/>
        <c:majorGridlines>
          <c:spPr>
            <a:ln xmlns:a="http://schemas.openxmlformats.org/drawingml/2006/main" w="9525">
              <a:solidFill>
                <a:srgbClr val="D8E1D2"/>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173D34"/>
                </a:solidFill>
                <a:latin typeface="Irancell"/>
                <a:ea typeface="Irancell"/>
                <a:cs typeface="Irancell"/>
              </a:defRPr>
            </a:pPr>
          </a:p>
        </c:txPr>
        <c:crossAx val="48650112"/>
        <c:crossBetween val="between"/>
      </c:valAx>
      <c:spPr>
        <a:solidFill xmlns:a="http://schemas.openxmlformats.org/drawingml/2006/main">
          <a:srgbClr val="EFF2E7"/>
        </a:solidFill>
      </c:spPr>
    </c:plotArea>
    <c:plotVisOnly val="1"/>
  </c:chart>
  <c:spPr>
    <a:solidFill xmlns:a="http://schemas.openxmlformats.org/drawingml/2006/main">
      <a:srgbClr val="EFF2E7"/>
    </a:solidFill>
  </c:spPr>
</c:chartSpace>
</file>

<file path=ppt/slides/slide1.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ED814846-1C8B-4E86-B401-A7277DDBC160}"/>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84E701AB-2007-4B66-9E52-E1250D50DE6F}"/>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مصرف پایدار برای زندگی بهتر</a:t>
            </a:r>
          </a:p>
        </p:txBody>
      </p:sp>
      <p:sp>
        <p:nvSpPr>
          <p:cNvPr id="3" name="text-2">
            <a:extLst xmlns:a="http://schemas.openxmlformats.org/drawingml/2006/main">
              <a:ext uri="{FF2B5EF4-FFF2-40B4-BE49-F238E27FC236}">
                <a16:creationId xmlns:a16="http://schemas.microsoft.com/office/drawing/2014/main" id="{18870329-1A98-4D8C-9C3E-6686C4E9C729}"/>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بهزیستی مصرف‌کننده؛ مرور و دستورکار پژوهشی</a:t>
            </a:r>
          </a:p>
        </p:txBody>
      </p:sp>
      <p:sp>
        <p:nvSpPr>
          <p:cNvPr id="4" name="text-3">
            <a:extLst xmlns:a="http://schemas.openxmlformats.org/drawingml/2006/main">
              <a:ext uri="{FF2B5EF4-FFF2-40B4-BE49-F238E27FC236}">
                <a16:creationId xmlns:a16="http://schemas.microsoft.com/office/drawing/2014/main" id="{BA853390-CCA8-4763-ABD4-8BC5891EEAB9}"/>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a:defRPr sz="1875" b="0">
                <a:solidFill>
                  <a:srgbClr val="173D34"/>
                </a:solidFill>
                <a:latin typeface="Irancell"/>
                <a:ea typeface="Irancell"/>
                <a:cs typeface="Irancell"/>
              </a:defRPr>
            </a:pPr>
            <a:r>
              <a:rPr sz="1875" b="0">
                <a:solidFill>
                  <a:srgbClr val="173D34"/>
                </a:solidFill>
                <a:latin typeface="Irancell"/>
                <a:ea typeface="Irancell"/>
                <a:cs typeface="Irancell"/>
              </a:rPr>
              <a:t>• García-Rodríguez, Cachero-Martínez &amp; González-Fidalgo</a:t>
            </a:r>
          </a:p>
        </p:txBody>
      </p:sp>
      <p:sp>
        <p:nvSpPr>
          <p:cNvPr id="5" name="text-4">
            <a:extLst xmlns:a="http://schemas.openxmlformats.org/drawingml/2006/main">
              <a:ext uri="{FF2B5EF4-FFF2-40B4-BE49-F238E27FC236}">
                <a16:creationId xmlns:a16="http://schemas.microsoft.com/office/drawing/2014/main" id="{8D9D135F-9B98-4A26-AAD2-10DA9803979F}"/>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a:defRPr sz="1875" b="0">
                <a:solidFill>
                  <a:srgbClr val="173D34"/>
                </a:solidFill>
                <a:latin typeface="Irancell"/>
                <a:ea typeface="Irancell"/>
                <a:cs typeface="Irancell"/>
              </a:defRPr>
            </a:pPr>
            <a:r>
              <a:rPr sz="1875" b="0">
                <a:solidFill>
                  <a:srgbClr val="173D34"/>
                </a:solidFill>
                <a:latin typeface="Irancell"/>
                <a:ea typeface="Irancell"/>
                <a:cs typeface="Irancell"/>
              </a:rPr>
              <a:t>• International Journal of Consumer Studies · 2025</a:t>
            </a:r>
          </a:p>
        </p:txBody>
      </p:sp>
      <p:pic>
        <p:nvPicPr>
          <p:cNvPr id="6" name="">
            <a:extLst xmlns:a="http://schemas.openxmlformats.org/drawingml/2006/main">
              <a:ext uri="{FF2B5EF4-FFF2-40B4-BE49-F238E27FC236}">
                <a16:creationId xmlns:a16="http://schemas.microsoft.com/office/drawing/2014/main" id="{C63BFDE9-3FA1-47F0-B14D-BECE7BC05B69}"/>
              </a:ext>
            </a:extLst>
          </p:cNvPr>
          <p:cNvPicPr>
            <a:picLocks xmlns:a="http://schemas.openxmlformats.org/drawingml/2006/main" noChangeAspect="1"/>
          </p:cNvPicPr>
          <p:nvPr/>
        </p:nvPicPr>
        <p:blipFill>
          <a:blip xmlns:r="http://schemas.openxmlformats.org/officeDocument/2006/relationships" xmlns:a="http://schemas.openxmlformats.org/drawingml/2006/main" r:embed="Rf7354f99e4824a72"/>
          <a:srcRect xmlns:a="http://schemas.openxmlformats.org/drawingml/2006/main" l="3989" t="0" r="3989" b="0"/>
          <a:stretch xmlns:a="http://schemas.openxmlformats.org/drawingml/2006/main">
            <a:fillRect l="0" t="0" r="0" b="0"/>
          </a:stretch>
        </p:blipFill>
        <p:spPr>
          <a:xfrm xmlns:a="http://schemas.openxmlformats.org/drawingml/2006/main">
            <a:off x="523875" y="2095500"/>
            <a:ext cx="5143500" cy="3143250"/>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113F1FC3-54C5-4E47-BAB8-DF1474A3A2F0}"/>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A9A164A0-D2C5-444C-A042-C7A8CA565831}"/>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AA5B15D2-0BF3-4EE3-BDC7-96389C499ECB}"/>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 / 30</a:t>
            </a:r>
          </a:p>
        </p:txBody>
      </p:sp>
    </p:spTree>
    <p:extLst>
      <p:ext uri="{BB962C8B-B14F-4D97-AF65-F5344CB8AC3E}">
        <p14:creationId xmlns:p14="http://schemas.microsoft.com/office/powerpoint/2010/main" val="918369197"/>
      </p:ext>
    </p:extLst>
  </p:cSld>
</p:sld>
</file>

<file path=ppt/slides/slide2.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D802A74E-5364-46F2-AD0E-A3B8E832ACFA}"/>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BAB5ADC0-0810-45FD-8C5E-0A407FB113B5}"/>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معناگرایی در مصرف و زندگی خوب</a:t>
            </a:r>
          </a:p>
        </p:txBody>
      </p:sp>
      <p:sp>
        <p:nvSpPr>
          <p:cNvPr id="3" name="text-2">
            <a:extLst xmlns:a="http://schemas.openxmlformats.org/drawingml/2006/main">
              <a:ext uri="{FF2B5EF4-FFF2-40B4-BE49-F238E27FC236}">
                <a16:creationId xmlns:a16="http://schemas.microsoft.com/office/drawing/2014/main" id="{0D64ED5D-5236-4130-A21F-4C096A1AB094}"/>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محور تحلیل: چرا و چگونه مصرف می‌کنیم، نه فقط چقدر؟</a:t>
            </a:r>
          </a:p>
        </p:txBody>
      </p:sp>
      <p:sp>
        <p:nvSpPr>
          <p:cNvPr id="4" name="text-3">
            <a:extLst xmlns:a="http://schemas.openxmlformats.org/drawingml/2006/main">
              <a:ext uri="{FF2B5EF4-FFF2-40B4-BE49-F238E27FC236}">
                <a16:creationId xmlns:a16="http://schemas.microsoft.com/office/drawing/2014/main" id="{DF586653-3C9B-46C8-BB1F-7A746281249A}"/>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همخوانی انتخاب با ارزش‌ها می‌تواند تجربه معنا ایجاد کند.</a:t>
            </a:r>
          </a:p>
        </p:txBody>
      </p:sp>
      <p:sp>
        <p:nvSpPr>
          <p:cNvPr id="5" name="text-4">
            <a:extLst xmlns:a="http://schemas.openxmlformats.org/drawingml/2006/main">
              <a:ext uri="{FF2B5EF4-FFF2-40B4-BE49-F238E27FC236}">
                <a16:creationId xmlns:a16="http://schemas.microsoft.com/office/drawing/2014/main" id="{11457F75-9581-4AC9-AECC-E4FCFF79DCF7}"/>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مصرف معنادار با الزام به خرید محصول بیشتر یکسان نیست.</a:t>
            </a:r>
          </a:p>
        </p:txBody>
      </p:sp>
      <p:sp>
        <p:nvSpPr>
          <p:cNvPr id="6" name="text-5">
            <a:extLst xmlns:a="http://schemas.openxmlformats.org/drawingml/2006/main">
              <a:ext uri="{FF2B5EF4-FFF2-40B4-BE49-F238E27FC236}">
                <a16:creationId xmlns:a16="http://schemas.microsoft.com/office/drawing/2014/main" id="{4E24D1A4-5E7D-4866-A04D-5874E33C0E46}"/>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معنا در انتخاب</a:t>
            </a:r>
          </a:p>
        </p:txBody>
      </p:sp>
      <p:sp>
        <p:nvSpPr>
          <p:cNvPr id="7" name="text-6">
            <a:extLst xmlns:a="http://schemas.openxmlformats.org/drawingml/2006/main">
              <a:ext uri="{FF2B5EF4-FFF2-40B4-BE49-F238E27FC236}">
                <a16:creationId xmlns:a16="http://schemas.microsoft.com/office/drawing/2014/main" id="{409C6D15-416D-48B8-99D3-42F516847571}"/>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همخوانی با ارزش‌ها، اختیار، ارتباط و هدف</a:t>
            </a:r>
          </a:p>
        </p:txBody>
      </p:sp>
      <p:sp>
        <p:nvSpPr>
          <p:cNvPr id="8" name="text-7">
            <a:extLst xmlns:a="http://schemas.openxmlformats.org/drawingml/2006/main">
              <a:ext uri="{FF2B5EF4-FFF2-40B4-BE49-F238E27FC236}">
                <a16:creationId xmlns:a16="http://schemas.microsoft.com/office/drawing/2014/main" id="{CB73A62A-D645-4B6A-8552-AC2D3F902461}"/>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7AFF0BD9-9C75-4230-8DC7-3005F047FE44}"/>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375210BD-0A6B-4EE4-9A5A-7EC956BD5268}"/>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 / 30</a:t>
            </a:r>
          </a:p>
        </p:txBody>
      </p:sp>
    </p:spTree>
    <p:extLst>
      <p:ext uri="{BB962C8B-B14F-4D97-AF65-F5344CB8AC3E}">
        <p14:creationId xmlns:p14="http://schemas.microsoft.com/office/powerpoint/2010/main" val="94659222"/>
      </p:ext>
    </p:extLst>
  </p:cSld>
</p:sld>
</file>

<file path=ppt/slides/slide3.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CEDD5364-CBE3-48C3-8BA5-EBAC07D391F5}"/>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D419720C-5A9D-4AEA-9ABD-1A0243900953}"/>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مرزبندی مفاهیم بهزیستی</a:t>
            </a:r>
          </a:p>
        </p:txBody>
      </p:sp>
      <p:sp>
        <p:nvSpPr>
          <p:cNvPr id="3" name="text-2">
            <a:extLst xmlns:a="http://schemas.openxmlformats.org/drawingml/2006/main">
              <a:ext uri="{FF2B5EF4-FFF2-40B4-BE49-F238E27FC236}">
                <a16:creationId xmlns:a16="http://schemas.microsoft.com/office/drawing/2014/main" id="{2B54D971-8058-404F-A5ED-DC90CA7457C9}"/>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کیفیت زندگی، بهزیستی ذهنی و هیجان معادل یکدیگر نیستند.</a:t>
            </a:r>
          </a:p>
        </p:txBody>
      </p:sp>
      <p:sp>
        <p:nvSpPr>
          <p:cNvPr id="4" name="text-3">
            <a:extLst xmlns:a="http://schemas.openxmlformats.org/drawingml/2006/main">
              <a:ext uri="{FF2B5EF4-FFF2-40B4-BE49-F238E27FC236}">
                <a16:creationId xmlns:a16="http://schemas.microsoft.com/office/drawing/2014/main" id="{F8C72E07-5A81-4BE8-A38E-0D81D333EB08}"/>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شرایط عینی مشابه می‌تواند تجربه ذهنی متفاوت ایجاد کند.</a:t>
            </a:r>
          </a:p>
        </p:txBody>
      </p:sp>
      <p:sp>
        <p:nvSpPr>
          <p:cNvPr id="5" name="text-4">
            <a:extLst xmlns:a="http://schemas.openxmlformats.org/drawingml/2006/main">
              <a:ext uri="{FF2B5EF4-FFF2-40B4-BE49-F238E27FC236}">
                <a16:creationId xmlns:a16="http://schemas.microsoft.com/office/drawing/2014/main" id="{66A653FF-DAD7-4C27-9328-35C502692668}"/>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تلفیق پیامدها به تعریف و سنجه مشترک نیاز دارد.</a:t>
            </a:r>
          </a:p>
        </p:txBody>
      </p:sp>
      <p:graphicFrame>
        <p:nvGraphicFramePr>
          <p:cNvPr id="6" name="">
            <a:extLst xmlns:a="http://schemas.openxmlformats.org/drawingml/2006/main">
              <a:ext uri="{FF2B5EF4-FFF2-40B4-BE49-F238E27FC236}">
                <a16:creationId xmlns:a16="http://schemas.microsoft.com/office/drawing/2014/main" id="{81BDB29A-0C8D-4313-8473-5ED23B4C7A33}"/>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773906">
                <a:tc>
                  <a:txBody>
                    <a:bodyPr lIns="38100" tIns="38100" rIns="38100" bIns="38100"/>
                    <a:lstStyle/>
                    <a:p>
                      <a:pPr algn="r" rtl="1"/>
                      <a:r>
                        <a:rPr sz="1500" b="1">
                          <a:solidFill>
                            <a:srgbClr val="FFFFFF"/>
                          </a:solidFill>
                          <a:latin typeface="Irancell"/>
                          <a:ea typeface="Irancell"/>
                          <a:cs typeface="Irancell"/>
                        </a:rPr>
                        <a:t>تعریف</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مفهوم</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773906">
                <a:tc>
                  <a:txBody>
                    <a:bodyPr lIns="38100" tIns="38100" rIns="38100" bIns="38100"/>
                    <a:lstStyle/>
                    <a:p>
                      <a:pPr algn="r" rtl="1"/>
                      <a:r>
                        <a:rPr sz="1500" b="0">
                          <a:solidFill>
                            <a:srgbClr val="173D34"/>
                          </a:solidFill>
                          <a:latin typeface="Irancell"/>
                          <a:ea typeface="Irancell"/>
                          <a:cs typeface="Irancell"/>
                        </a:rPr>
                        <a:t>شرایط عینی زندگی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QoL</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ارزیابی ذهنی از زندگی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SWB</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هیجان مثبت یا منفی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Happiness</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9436A983-0D82-497B-8AD0-BD2CCBAE0D67}"/>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5FF766E1-60D2-417A-8317-C7B1F70B81B9}"/>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8C530468-5FE9-43ED-B8E3-D7F046DC8DD3}"/>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3 / 30</a:t>
            </a:r>
          </a:p>
        </p:txBody>
      </p:sp>
    </p:spTree>
    <p:extLst>
      <p:ext uri="{BB962C8B-B14F-4D97-AF65-F5344CB8AC3E}">
        <p14:creationId xmlns:p14="http://schemas.microsoft.com/office/powerpoint/2010/main" val="1634657188"/>
      </p:ext>
    </p:extLst>
  </p:cSld>
</p:sld>
</file>

<file path=ppt/slides/slide4.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FF09E54E-C670-4D20-B2FF-3A02FA0CD8E8}"/>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63A70583-318C-4F72-8318-07AA4548F6E7}"/>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نظریه ارزش‌های شخصی</a:t>
            </a:r>
          </a:p>
        </p:txBody>
      </p:sp>
      <p:sp>
        <p:nvSpPr>
          <p:cNvPr id="3" name="text-2">
            <a:extLst xmlns:a="http://schemas.openxmlformats.org/drawingml/2006/main">
              <a:ext uri="{FF2B5EF4-FFF2-40B4-BE49-F238E27FC236}">
                <a16:creationId xmlns:a16="http://schemas.microsoft.com/office/drawing/2014/main" id="{F0BCDCFE-16EF-490E-8433-A2A1482A7454}"/>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در جدول ۳، این نظریه در ۱۲ مقاله حضور دارد.</a:t>
            </a:r>
          </a:p>
        </p:txBody>
      </p:sp>
      <p:sp>
        <p:nvSpPr>
          <p:cNvPr id="4" name="text-3">
            <a:extLst xmlns:a="http://schemas.openxmlformats.org/drawingml/2006/main">
              <a:ext uri="{FF2B5EF4-FFF2-40B4-BE49-F238E27FC236}">
                <a16:creationId xmlns:a16="http://schemas.microsoft.com/office/drawing/2014/main" id="{6B2BD41D-2664-40E6-9021-D7F10128EE8F}"/>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همخوانی رفتار با ارزش‌ها می‌تواند رضایت ایجاد کند.</a:t>
            </a:r>
          </a:p>
        </p:txBody>
      </p:sp>
      <p:sp>
        <p:nvSpPr>
          <p:cNvPr id="5" name="text-4">
            <a:extLst xmlns:a="http://schemas.openxmlformats.org/drawingml/2006/main">
              <a:ext uri="{FF2B5EF4-FFF2-40B4-BE49-F238E27FC236}">
                <a16:creationId xmlns:a16="http://schemas.microsoft.com/office/drawing/2014/main" id="{9087A4F8-8818-41FF-952E-527D2E7FB4FF}"/>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تعارض ارزش‌های مادی و محیط‌زیستی اهمیت دارد.</a:t>
            </a:r>
          </a:p>
        </p:txBody>
      </p:sp>
      <p:sp>
        <p:nvSpPr>
          <p:cNvPr id="6" name="text-5">
            <a:extLst xmlns:a="http://schemas.openxmlformats.org/drawingml/2006/main">
              <a:ext uri="{FF2B5EF4-FFF2-40B4-BE49-F238E27FC236}">
                <a16:creationId xmlns:a16="http://schemas.microsoft.com/office/drawing/2014/main" id="{2FA5F40D-E1D5-43B9-9AEC-530C5D3B45A9}"/>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PVT · ۱۲</a:t>
            </a:r>
          </a:p>
        </p:txBody>
      </p:sp>
      <p:sp>
        <p:nvSpPr>
          <p:cNvPr id="7" name="text-6">
            <a:extLst xmlns:a="http://schemas.openxmlformats.org/drawingml/2006/main">
              <a:ext uri="{FF2B5EF4-FFF2-40B4-BE49-F238E27FC236}">
                <a16:creationId xmlns:a16="http://schemas.microsoft.com/office/drawing/2014/main" id="{3C16DBA7-B3EE-4CB8-B575-373974C461C8}"/>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نظریه ارزش‌های شخصی</a:t>
            </a:r>
          </a:p>
        </p:txBody>
      </p:sp>
      <p:sp>
        <p:nvSpPr>
          <p:cNvPr id="8" name="text-7">
            <a:extLst xmlns:a="http://schemas.openxmlformats.org/drawingml/2006/main">
              <a:ext uri="{FF2B5EF4-FFF2-40B4-BE49-F238E27FC236}">
                <a16:creationId xmlns:a16="http://schemas.microsoft.com/office/drawing/2014/main" id="{CC68DA5D-CB42-4EFF-98DE-48B53FFB4965}"/>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12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A713C74D-3C21-43DF-8137-DD9CE229D0D2}"/>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FD182FD6-11CD-4976-AD34-B04D28F029FD}"/>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4 / 30</a:t>
            </a:r>
          </a:p>
        </p:txBody>
      </p:sp>
    </p:spTree>
    <p:extLst>
      <p:ext uri="{BB962C8B-B14F-4D97-AF65-F5344CB8AC3E}">
        <p14:creationId xmlns:p14="http://schemas.microsoft.com/office/powerpoint/2010/main" val="2138227510"/>
      </p:ext>
    </p:extLst>
  </p:cSld>
</p:sld>
</file>

<file path=ppt/slides/slide5.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6F0908FB-2FAD-4FB9-9CF5-B27AAE6D4DAA}"/>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20177A18-EBC8-4F88-82DE-70E6F168E84F}"/>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نظریه خودتعیین‌گری</a:t>
            </a:r>
          </a:p>
        </p:txBody>
      </p:sp>
      <p:sp>
        <p:nvSpPr>
          <p:cNvPr id="3" name="text-2">
            <a:extLst xmlns:a="http://schemas.openxmlformats.org/drawingml/2006/main">
              <a:ext uri="{FF2B5EF4-FFF2-40B4-BE49-F238E27FC236}">
                <a16:creationId xmlns:a16="http://schemas.microsoft.com/office/drawing/2014/main" id="{3CDA8EC6-0090-48FF-8F4E-E08C956A1CFD}"/>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۱۱ مقاله از این نظریه استفاده کرده‌اند.</a:t>
            </a:r>
          </a:p>
        </p:txBody>
      </p:sp>
      <p:sp>
        <p:nvSpPr>
          <p:cNvPr id="4" name="text-3">
            <a:extLst xmlns:a="http://schemas.openxmlformats.org/drawingml/2006/main">
              <a:ext uri="{FF2B5EF4-FFF2-40B4-BE49-F238E27FC236}">
                <a16:creationId xmlns:a16="http://schemas.microsoft.com/office/drawing/2014/main" id="{CFF48744-3F0C-434E-B606-CEE8F078099D}"/>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خودمختاری، شایستگی و ارتباط، نیازهای محوری‌اند.</a:t>
            </a:r>
          </a:p>
        </p:txBody>
      </p:sp>
      <p:sp>
        <p:nvSpPr>
          <p:cNvPr id="5" name="text-4">
            <a:extLst xmlns:a="http://schemas.openxmlformats.org/drawingml/2006/main">
              <a:ext uri="{FF2B5EF4-FFF2-40B4-BE49-F238E27FC236}">
                <a16:creationId xmlns:a16="http://schemas.microsoft.com/office/drawing/2014/main" id="{C3229DE2-1D07-4EC6-A462-73D6DEC5160A}"/>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کیفیت انگیزش، در تبیین بهزیستی اهمیت دارد.</a:t>
            </a:r>
          </a:p>
        </p:txBody>
      </p:sp>
      <p:graphicFrame>
        <p:nvGraphicFramePr>
          <p:cNvPr id="6" name="">
            <a:extLst xmlns:a="http://schemas.openxmlformats.org/drawingml/2006/main">
              <a:ext uri="{FF2B5EF4-FFF2-40B4-BE49-F238E27FC236}">
                <a16:creationId xmlns:a16="http://schemas.microsoft.com/office/drawing/2014/main" id="{880BB431-7976-4EE5-8B55-B0458B75109C}"/>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773906">
                <a:tc>
                  <a:txBody>
                    <a:bodyPr lIns="38100" tIns="38100" rIns="38100" bIns="38100"/>
                    <a:lstStyle/>
                    <a:p>
                      <a:pPr algn="r" rtl="1"/>
                      <a:r>
                        <a:rPr sz="1500" b="1">
                          <a:solidFill>
                            <a:srgbClr val="FFFFFF"/>
                          </a:solidFill>
                          <a:latin typeface="Irancell"/>
                          <a:ea typeface="Irancell"/>
                          <a:cs typeface="Irancell"/>
                        </a:rPr>
                        <a:t>تجربه</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نیاز</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773906">
                <a:tc>
                  <a:txBody>
                    <a:bodyPr lIns="38100" tIns="38100" rIns="38100" bIns="38100"/>
                    <a:lstStyle/>
                    <a:p>
                      <a:pPr algn="r" rtl="1"/>
                      <a:r>
                        <a:rPr sz="1500" b="0">
                          <a:solidFill>
                            <a:srgbClr val="173D34"/>
                          </a:solidFill>
                          <a:latin typeface="Irancell"/>
                          <a:ea typeface="Irancell"/>
                          <a:cs typeface="Irancell"/>
                        </a:rPr>
                        <a:t>انتخاب آزادانه رفتار</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خودمختاری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احساس توانایی و اثربخشی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شایستگی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ارتباط اصیل با دیگران</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ارتباط</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EB5B4E98-1065-4668-B5F3-8FFDF923BBFC}"/>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12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F4560334-00F5-416D-8A29-9D165B2A8BCF}"/>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E3DF4A9D-A9C6-4934-A6C0-B02EE5DCF61B}"/>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5 / 30</a:t>
            </a:r>
          </a:p>
        </p:txBody>
      </p:sp>
    </p:spTree>
    <p:extLst>
      <p:ext uri="{BB962C8B-B14F-4D97-AF65-F5344CB8AC3E}">
        <p14:creationId xmlns:p14="http://schemas.microsoft.com/office/powerpoint/2010/main" val="334539803"/>
      </p:ext>
    </p:extLst>
  </p:cSld>
</p:sld>
</file>

<file path=ppt/slides/slide6.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4731EA3C-F310-4BB6-8409-129318FAF87B}"/>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2FECCC1D-3FFB-4717-A801-809EE9404059}"/>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بخش‌بندی بازار بر پایه انگیزه</a:t>
            </a:r>
          </a:p>
        </p:txBody>
      </p:sp>
      <p:sp>
        <p:nvSpPr>
          <p:cNvPr id="3" name="text-2">
            <a:extLst xmlns:a="http://schemas.openxmlformats.org/drawingml/2006/main">
              <a:ext uri="{FF2B5EF4-FFF2-40B4-BE49-F238E27FC236}">
                <a16:creationId xmlns:a16="http://schemas.microsoft.com/office/drawing/2014/main" id="{95DDB79A-587F-4F41-AB16-C8AEA5B9779E}"/>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ارزش مشترک، الزاماً انگیزه خرید مشترک ایجاد نمی‌کند.</a:t>
            </a:r>
          </a:p>
        </p:txBody>
      </p:sp>
      <p:sp>
        <p:nvSpPr>
          <p:cNvPr id="4" name="text-3">
            <a:extLst xmlns:a="http://schemas.openxmlformats.org/drawingml/2006/main">
              <a:ext uri="{FF2B5EF4-FFF2-40B4-BE49-F238E27FC236}">
                <a16:creationId xmlns:a16="http://schemas.microsoft.com/office/drawing/2014/main" id="{B391D8BC-584A-47B3-8988-57C086A75360}"/>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سلامت، صرفه اقتصادی، هویت و مسئولیت، انگیزه‌های متفاوت‌اند.</a:t>
            </a:r>
          </a:p>
        </p:txBody>
      </p:sp>
      <p:sp>
        <p:nvSpPr>
          <p:cNvPr id="5" name="text-4">
            <a:extLst xmlns:a="http://schemas.openxmlformats.org/drawingml/2006/main">
              <a:ext uri="{FF2B5EF4-FFF2-40B4-BE49-F238E27FC236}">
                <a16:creationId xmlns:a16="http://schemas.microsoft.com/office/drawing/2014/main" id="{8F5926BC-92F2-41B4-B47A-D2A2301B8069}"/>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بخش‌بندی پیشنهادی باید با پژوهش مشتری اعتبارسنجی شود.</a:t>
            </a:r>
          </a:p>
        </p:txBody>
      </p:sp>
      <p:graphicFrame>
        <p:nvGraphicFramePr>
          <p:cNvPr id="6" name="">
            <a:extLst xmlns:a="http://schemas.openxmlformats.org/drawingml/2006/main">
              <a:ext uri="{FF2B5EF4-FFF2-40B4-BE49-F238E27FC236}">
                <a16:creationId xmlns:a16="http://schemas.microsoft.com/office/drawing/2014/main" id="{B3CF063C-FD41-4EAC-8197-A66A6A7BA580}"/>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ارزش پیشنهادی قابل‌آزمون</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انگیزه</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کاهش هزینه در طول استفاده</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صرفه اقتصادی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سازگاری با ارزش‌های شخصی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معنا و هویت</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مشارکت و ارتباط</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اجتماعی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اطمینان و پیامد ملموس</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کارکرد و سلامت</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F321C5D2-75B3-47FB-8C75-E3390973B27F}"/>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20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DBA7C815-FA97-4D15-AB68-4FA8AF194D1C}"/>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8C82883F-8B16-46B6-9653-5F03A886A7B9}"/>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6 / 30</a:t>
            </a:r>
          </a:p>
        </p:txBody>
      </p:sp>
    </p:spTree>
    <p:extLst>
      <p:ext uri="{BB962C8B-B14F-4D97-AF65-F5344CB8AC3E}">
        <p14:creationId xmlns:p14="http://schemas.microsoft.com/office/powerpoint/2010/main" val="1176012116"/>
      </p:ext>
    </p:extLst>
  </p:cSld>
</p:sld>
</file>

<file path=ppt/slides/slide7.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3E4D2C75-E7A9-407F-BC3D-2957D26F2365}"/>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402DFF88-9C40-445A-A47B-46F294DCCF8D}"/>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تطبیق بازار غذا</a:t>
            </a:r>
          </a:p>
        </p:txBody>
      </p:sp>
      <p:sp>
        <p:nvSpPr>
          <p:cNvPr id="3" name="text-2">
            <a:extLst xmlns:a="http://schemas.openxmlformats.org/drawingml/2006/main">
              <a:ext uri="{FF2B5EF4-FFF2-40B4-BE49-F238E27FC236}">
                <a16:creationId xmlns:a16="http://schemas.microsoft.com/office/drawing/2014/main" id="{5C02A600-6299-4BF6-821C-C296F3D73BA3}"/>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غذا با سلامت، اخلاق و رابطه اجتماعی پیوند دارد.</a:t>
            </a:r>
          </a:p>
        </p:txBody>
      </p:sp>
      <p:sp>
        <p:nvSpPr>
          <p:cNvPr id="4" name="text-3">
            <a:extLst xmlns:a="http://schemas.openxmlformats.org/drawingml/2006/main">
              <a:ext uri="{FF2B5EF4-FFF2-40B4-BE49-F238E27FC236}">
                <a16:creationId xmlns:a16="http://schemas.microsoft.com/office/drawing/2014/main" id="{7E8437B6-2BAE-4CA7-81BA-512CA3C8CED8}"/>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کاهش دورریز می‌تواند با صرفه مالی و مراقبت معنادار شود.</a:t>
            </a:r>
          </a:p>
        </p:txBody>
      </p:sp>
      <p:sp>
        <p:nvSpPr>
          <p:cNvPr id="5" name="text-4">
            <a:extLst xmlns:a="http://schemas.openxmlformats.org/drawingml/2006/main">
              <a:ext uri="{FF2B5EF4-FFF2-40B4-BE49-F238E27FC236}">
                <a16:creationId xmlns:a16="http://schemas.microsoft.com/office/drawing/2014/main" id="{BC8184B1-7BB5-4F37-BFFE-AD62C500C0F1}"/>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پیام باید با استطاعت، دسترسی و رفتار واقعی هماهنگ باشد.</a:t>
            </a:r>
          </a:p>
        </p:txBody>
      </p:sp>
      <p:sp>
        <p:nvSpPr>
          <p:cNvPr id="6" name="text-5">
            <a:extLst xmlns:a="http://schemas.openxmlformats.org/drawingml/2006/main">
              <a:ext uri="{FF2B5EF4-FFF2-40B4-BE49-F238E27FC236}">
                <a16:creationId xmlns:a16="http://schemas.microsoft.com/office/drawing/2014/main" id="{CB83CF5D-166C-42C9-B1F2-DE81B613AE61}"/>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۸ مطالعه در غذا</a:t>
            </a:r>
          </a:p>
        </p:txBody>
      </p:sp>
      <p:sp>
        <p:nvSpPr>
          <p:cNvPr id="7" name="text-6">
            <a:extLst xmlns:a="http://schemas.openxmlformats.org/drawingml/2006/main">
              <a:ext uri="{FF2B5EF4-FFF2-40B4-BE49-F238E27FC236}">
                <a16:creationId xmlns:a16="http://schemas.microsoft.com/office/drawing/2014/main" id="{8AE9C609-DC80-432A-868D-50527C6BDCED}"/>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کاربرد پیشنهادی: سلامت، مراقبت، کاهش اتلاف و صرفه در مصرف</a:t>
            </a:r>
          </a:p>
        </p:txBody>
      </p:sp>
      <p:sp>
        <p:nvSpPr>
          <p:cNvPr id="8" name="text-7">
            <a:extLst xmlns:a="http://schemas.openxmlformats.org/drawingml/2006/main">
              <a:ext uri="{FF2B5EF4-FFF2-40B4-BE49-F238E27FC236}">
                <a16:creationId xmlns:a16="http://schemas.microsoft.com/office/drawing/2014/main" id="{DD3F0261-79BF-4A18-9116-0389A0589966}"/>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15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7B7ACC84-A399-4C31-9047-1D43A7F084D9}"/>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D3C23DEB-BC75-4467-9EE4-3B25C59E758E}"/>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7 / 30</a:t>
            </a:r>
          </a:p>
        </p:txBody>
      </p:sp>
    </p:spTree>
    <p:extLst>
      <p:ext uri="{BB962C8B-B14F-4D97-AF65-F5344CB8AC3E}">
        <p14:creationId xmlns:p14="http://schemas.microsoft.com/office/powerpoint/2010/main" val="1787233918"/>
      </p:ext>
    </p:extLst>
  </p:cSld>
</p:sld>
</file>

<file path=ppt/slides/slide8.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80DFA330-B011-4494-9227-4F640457817B}"/>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62A2C45B-19CD-40DD-8E80-50752C70FDFD}"/>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تطبیق بازار پوشاک</a:t>
            </a:r>
          </a:p>
        </p:txBody>
      </p:sp>
      <p:sp>
        <p:nvSpPr>
          <p:cNvPr id="3" name="text-2">
            <a:extLst xmlns:a="http://schemas.openxmlformats.org/drawingml/2006/main">
              <a:ext uri="{FF2B5EF4-FFF2-40B4-BE49-F238E27FC236}">
                <a16:creationId xmlns:a16="http://schemas.microsoft.com/office/drawing/2014/main" id="{755D2C0A-06F6-4A3F-A9B7-CA34D2DB2C71}"/>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دوام، استفاده مجدد و هویت شخصی محورهای مناسب‌اند.</a:t>
            </a:r>
          </a:p>
        </p:txBody>
      </p:sp>
      <p:sp>
        <p:nvSpPr>
          <p:cNvPr id="4" name="text-3">
            <a:extLst xmlns:a="http://schemas.openxmlformats.org/drawingml/2006/main">
              <a:ext uri="{FF2B5EF4-FFF2-40B4-BE49-F238E27FC236}">
                <a16:creationId xmlns:a16="http://schemas.microsoft.com/office/drawing/2014/main" id="{D0B2A376-D5BA-4861-9C68-D4E687E3F494}"/>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تجربه استفاده می‌تواند از هیجان کوتاه خرید متمایز شود.</a:t>
            </a:r>
          </a:p>
        </p:txBody>
      </p:sp>
      <p:sp>
        <p:nvSpPr>
          <p:cNvPr id="5" name="text-4">
            <a:extLst xmlns:a="http://schemas.openxmlformats.org/drawingml/2006/main">
              <a:ext uri="{FF2B5EF4-FFF2-40B4-BE49-F238E27FC236}">
                <a16:creationId xmlns:a16="http://schemas.microsoft.com/office/drawing/2014/main" id="{99646CB9-993B-434B-A90F-75A2B24050DA}"/>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ادعای معناداری باید با کیفیت و خدمت واقعی پشتیبانی شود.</a:t>
            </a:r>
          </a:p>
        </p:txBody>
      </p:sp>
      <p:sp>
        <p:nvSpPr>
          <p:cNvPr id="6" name="text-5">
            <a:extLst xmlns:a="http://schemas.openxmlformats.org/drawingml/2006/main">
              <a:ext uri="{FF2B5EF4-FFF2-40B4-BE49-F238E27FC236}">
                <a16:creationId xmlns:a16="http://schemas.microsoft.com/office/drawing/2014/main" id="{3F254DCD-1131-4F15-81DB-1187B792F5D7}"/>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۴ مطالعه در پوشاک</a:t>
            </a:r>
          </a:p>
        </p:txBody>
      </p:sp>
      <p:sp>
        <p:nvSpPr>
          <p:cNvPr id="7" name="text-6">
            <a:extLst xmlns:a="http://schemas.openxmlformats.org/drawingml/2006/main">
              <a:ext uri="{FF2B5EF4-FFF2-40B4-BE49-F238E27FC236}">
                <a16:creationId xmlns:a16="http://schemas.microsoft.com/office/drawing/2014/main" id="{24C767E6-D26B-4B64-9358-DBD1EBDC5BDB}"/>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کاربرد پیشنهادی: دوام، هویت، تعمیر و استفاده طولانی‌تر</a:t>
            </a:r>
          </a:p>
        </p:txBody>
      </p:sp>
      <p:sp>
        <p:nvSpPr>
          <p:cNvPr id="8" name="text-7">
            <a:extLst xmlns:a="http://schemas.openxmlformats.org/drawingml/2006/main">
              <a:ext uri="{FF2B5EF4-FFF2-40B4-BE49-F238E27FC236}">
                <a16:creationId xmlns:a16="http://schemas.microsoft.com/office/drawing/2014/main" id="{2176C921-A824-4ED5-A87C-20674B27313C}"/>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15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F69CC885-58E1-4401-B7CC-FCA89C819BA2}"/>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E0A2A143-8CF0-4DA0-8C1A-AA54A01AC59D}"/>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8 / 30</a:t>
            </a:r>
          </a:p>
        </p:txBody>
      </p:sp>
    </p:spTree>
    <p:extLst>
      <p:ext uri="{BB962C8B-B14F-4D97-AF65-F5344CB8AC3E}">
        <p14:creationId xmlns:p14="http://schemas.microsoft.com/office/powerpoint/2010/main" val="1356297207"/>
      </p:ext>
    </p:extLst>
  </p:cSld>
</p:sld>
</file>

<file path=ppt/slides/slide9.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C35F6812-7CE0-4C7E-B5B4-234B16C38109}"/>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DD5CDED9-1C7D-466E-80A0-D9AB0BA81678}"/>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تطبیق بازار الکترونیک</a:t>
            </a:r>
          </a:p>
        </p:txBody>
      </p:sp>
      <p:sp>
        <p:nvSpPr>
          <p:cNvPr id="3" name="text-2">
            <a:extLst xmlns:a="http://schemas.openxmlformats.org/drawingml/2006/main">
              <a:ext uri="{FF2B5EF4-FFF2-40B4-BE49-F238E27FC236}">
                <a16:creationId xmlns:a16="http://schemas.microsoft.com/office/drawing/2014/main" id="{C018860F-E32D-4669-862B-8F928A684162}"/>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الکترونیک از زمینه‌های کم‌بررسی‌شده در مرور است.</a:t>
            </a:r>
          </a:p>
        </p:txBody>
      </p:sp>
      <p:sp>
        <p:nvSpPr>
          <p:cNvPr id="4" name="text-3">
            <a:extLst xmlns:a="http://schemas.openxmlformats.org/drawingml/2006/main">
              <a:ext uri="{FF2B5EF4-FFF2-40B4-BE49-F238E27FC236}">
                <a16:creationId xmlns:a16="http://schemas.microsoft.com/office/drawing/2014/main" id="{0411E962-6B5E-47FB-8BBB-1EBF5D3C5C3C}"/>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تعمیرپذیری و عمر مفید، موضوع‌های پیشنهادی پژوهش‌اند.</a:t>
            </a:r>
          </a:p>
        </p:txBody>
      </p:sp>
      <p:sp>
        <p:nvSpPr>
          <p:cNvPr id="5" name="text-4">
            <a:extLst xmlns:a="http://schemas.openxmlformats.org/drawingml/2006/main">
              <a:ext uri="{FF2B5EF4-FFF2-40B4-BE49-F238E27FC236}">
                <a16:creationId xmlns:a16="http://schemas.microsoft.com/office/drawing/2014/main" id="{6CC74846-BC03-4868-BBE1-4615B1164370}"/>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معنای مسئولیت باید با هزینه و کارکرد قابل‌سنجش پیوند بخورد.</a:t>
            </a:r>
          </a:p>
        </p:txBody>
      </p:sp>
      <p:sp>
        <p:nvSpPr>
          <p:cNvPr id="6" name="text-5">
            <a:extLst xmlns:a="http://schemas.openxmlformats.org/drawingml/2006/main">
              <a:ext uri="{FF2B5EF4-FFF2-40B4-BE49-F238E27FC236}">
                <a16:creationId xmlns:a16="http://schemas.microsoft.com/office/drawing/2014/main" id="{0FA65FA3-AE26-4487-ABA1-FB0F0E8753D6}"/>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فرصت پژوهشی</a:t>
            </a:r>
          </a:p>
        </p:txBody>
      </p:sp>
      <p:sp>
        <p:nvSpPr>
          <p:cNvPr id="7" name="text-6">
            <a:extLst xmlns:a="http://schemas.openxmlformats.org/drawingml/2006/main">
              <a:ext uri="{FF2B5EF4-FFF2-40B4-BE49-F238E27FC236}">
                <a16:creationId xmlns:a16="http://schemas.microsoft.com/office/drawing/2014/main" id="{DD2BCC35-964C-4A74-A26D-2DC6A726004C}"/>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تعمیرپذیری، عمر مفید و هزینه کل مالکیت</a:t>
            </a:r>
          </a:p>
        </p:txBody>
      </p:sp>
      <p:sp>
        <p:nvSpPr>
          <p:cNvPr id="8" name="text-7">
            <a:extLst xmlns:a="http://schemas.openxmlformats.org/drawingml/2006/main">
              <a:ext uri="{FF2B5EF4-FFF2-40B4-BE49-F238E27FC236}">
                <a16:creationId xmlns:a16="http://schemas.microsoft.com/office/drawing/2014/main" id="{5833F3B7-A2D1-4B43-B40D-ADB2FDCE22BE}"/>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20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6120832C-9305-4D7F-8923-58243910A96F}"/>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CD5902E4-B752-4004-8720-0AE64DC4C94B}"/>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9 / 30</a:t>
            </a:r>
          </a:p>
        </p:txBody>
      </p:sp>
    </p:spTree>
    <p:extLst>
      <p:ext uri="{BB962C8B-B14F-4D97-AF65-F5344CB8AC3E}">
        <p14:creationId xmlns:p14="http://schemas.microsoft.com/office/powerpoint/2010/main" val="954501892"/>
      </p:ext>
    </p:extLst>
  </p:cSld>
</p:sld>
</file>

<file path=ppt/slides/slide10.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1DEF4BE7-27E3-4931-999C-04CD0C2B464C}"/>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FF995C80-B9FF-477F-BB69-565601DEA5AD}"/>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تطبیق فرهنگی و توان خرید</a:t>
            </a:r>
          </a:p>
        </p:txBody>
      </p:sp>
      <p:sp>
        <p:nvSpPr>
          <p:cNvPr id="3" name="text-2">
            <a:extLst xmlns:a="http://schemas.openxmlformats.org/drawingml/2006/main">
              <a:ext uri="{FF2B5EF4-FFF2-40B4-BE49-F238E27FC236}">
                <a16:creationId xmlns:a16="http://schemas.microsoft.com/office/drawing/2014/main" id="{DD5CECC1-FCC3-44E3-A2A3-CB2FF1224A38}"/>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بازارها را صرفاً با نام کشور دسته‌بندی نکنیم.</a:t>
            </a:r>
          </a:p>
        </p:txBody>
      </p:sp>
      <p:sp>
        <p:nvSpPr>
          <p:cNvPr id="4" name="text-3">
            <a:extLst xmlns:a="http://schemas.openxmlformats.org/drawingml/2006/main">
              <a:ext uri="{FF2B5EF4-FFF2-40B4-BE49-F238E27FC236}">
                <a16:creationId xmlns:a16="http://schemas.microsoft.com/office/drawing/2014/main" id="{C26190E5-D26D-40B1-BD19-195559FF48EB}"/>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قدرت خرید، دسترسی، هنجار و معنای اجتماعی مصرف مهم‌اند.</a:t>
            </a:r>
          </a:p>
        </p:txBody>
      </p:sp>
      <p:sp>
        <p:nvSpPr>
          <p:cNvPr id="5" name="text-4">
            <a:extLst xmlns:a="http://schemas.openxmlformats.org/drawingml/2006/main">
              <a:ext uri="{FF2B5EF4-FFF2-40B4-BE49-F238E27FC236}">
                <a16:creationId xmlns:a16="http://schemas.microsoft.com/office/drawing/2014/main" id="{56108AEE-B929-48B9-826A-0CC772F83E8E}"/>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سادگی داوطلبانه باید از محدودیت اجباری تفکیک شود.</a:t>
            </a:r>
          </a:p>
        </p:txBody>
      </p:sp>
      <p:graphicFrame>
        <p:nvGraphicFramePr>
          <p:cNvPr id="6" name="">
            <a:extLst xmlns:a="http://schemas.openxmlformats.org/drawingml/2006/main">
              <a:ext uri="{FF2B5EF4-FFF2-40B4-BE49-F238E27FC236}">
                <a16:creationId xmlns:a16="http://schemas.microsoft.com/office/drawing/2014/main" id="{2D6C35A9-8864-4A8D-BC43-14563363BEF9}"/>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پرسش تطبیق</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بعد بازار</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چه انتخابی واقعاً ممکن است؟</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توان خرید</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محصول و خدمت در دسترس است؟</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دسترسی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مصرف چه معنای اجتماعی دارد؟</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هنجار و فرهنگ</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کدام نیاز تأمین نشده است؟</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مرحله زندگی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4FCC02EE-BEEA-4798-97DB-BDE87B2B214F}"/>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20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791597FA-E9DB-42AE-92D3-0CD7303579E8}"/>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4F48DE4B-E6A4-4FA3-8FE5-F2C8047F7FC5}"/>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10 / 30</a:t>
            </a:r>
          </a:p>
        </p:txBody>
      </p:sp>
    </p:spTree>
    <p:extLst>
      <p:ext uri="{BB962C8B-B14F-4D97-AF65-F5344CB8AC3E}">
        <p14:creationId xmlns:p14="http://schemas.microsoft.com/office/powerpoint/2010/main" val="1963328057"/>
      </p:ext>
    </p:extLst>
  </p:cSld>
</p:sld>
</file>

<file path=ppt/slides/slide11.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9D9F6EEC-74DD-4298-A14D-932A0F3CD4A8}"/>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FDA71DE1-86D9-4A72-8525-608C84CC7965}"/>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از معنا به ارزش پیشنهادی بازار</a:t>
            </a:r>
          </a:p>
        </p:txBody>
      </p:sp>
      <p:sp>
        <p:nvSpPr>
          <p:cNvPr id="3" name="text-2">
            <a:extLst xmlns:a="http://schemas.openxmlformats.org/drawingml/2006/main">
              <a:ext uri="{FF2B5EF4-FFF2-40B4-BE49-F238E27FC236}">
                <a16:creationId xmlns:a16="http://schemas.microsoft.com/office/drawing/2014/main" id="{4BEF7293-CACD-44ED-B63A-9BAC54BC6A2A}"/>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ابتدا ارزش و مسئله واقعی مخاطب را شناسایی کنیم.</a:t>
            </a:r>
          </a:p>
        </p:txBody>
      </p:sp>
      <p:sp>
        <p:nvSpPr>
          <p:cNvPr id="4" name="text-3">
            <a:extLst xmlns:a="http://schemas.openxmlformats.org/drawingml/2006/main">
              <a:ext uri="{FF2B5EF4-FFF2-40B4-BE49-F238E27FC236}">
                <a16:creationId xmlns:a16="http://schemas.microsoft.com/office/drawing/2014/main" id="{A87679C4-42EB-4B42-833C-B1BDFBD7D342}"/>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بعد ویژگی محصول، خدمت و پیام را با آن تطبیق دهیم.</a:t>
            </a:r>
          </a:p>
        </p:txBody>
      </p:sp>
      <p:sp>
        <p:nvSpPr>
          <p:cNvPr id="5" name="text-4">
            <a:extLst xmlns:a="http://schemas.openxmlformats.org/drawingml/2006/main">
              <a:ext uri="{FF2B5EF4-FFF2-40B4-BE49-F238E27FC236}">
                <a16:creationId xmlns:a16="http://schemas.microsoft.com/office/drawing/2014/main" id="{E3885EF1-4C67-49A1-9A6D-993553D9017E}"/>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همخوانی ادعا با عملکرد، شرط اعتبار است.</a:t>
            </a:r>
          </a:p>
        </p:txBody>
      </p:sp>
      <p:graphicFrame>
        <p:nvGraphicFramePr>
          <p:cNvPr id="6" name="">
            <a:extLst xmlns:a="http://schemas.openxmlformats.org/drawingml/2006/main">
              <a:ext uri="{FF2B5EF4-FFF2-40B4-BE49-F238E27FC236}">
                <a16:creationId xmlns:a16="http://schemas.microsoft.com/office/drawing/2014/main" id="{96C6E484-BEF5-4A17-A0C9-1B297A1DF749}"/>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کاربرد پیشنهادی</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ارزش مخاطب</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دوام و خدمات تعمیر</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مسئولیت و مراقبت</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اطلاعات روشن و حق انتخاب</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خودمختاری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تجربه و مشارکت اجتماعی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ارتباط</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هزینه کل قابل‌فهم</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کنترل مالی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2048A189-80D0-403E-BF78-2E33E67F823E}"/>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22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BA7C1369-65D3-4E6B-843E-9846785E3277}"/>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0AB43CC2-C322-4D00-BBCE-C094918D7AB2}"/>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11 / 30</a:t>
            </a:r>
          </a:p>
        </p:txBody>
      </p:sp>
    </p:spTree>
    <p:extLst>
      <p:ext uri="{BB962C8B-B14F-4D97-AF65-F5344CB8AC3E}">
        <p14:creationId xmlns:p14="http://schemas.microsoft.com/office/powerpoint/2010/main" val="1392367165"/>
      </p:ext>
    </p:extLst>
  </p:cSld>
</p:sld>
</file>

<file path=ppt/slides/slide12.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B1B22B17-798F-4A01-AFB3-C23C072D65E2}"/>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DC4CFA9A-1392-409E-9E97-991339F11654}"/>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چهار پرسش پژوهش</a:t>
            </a:r>
          </a:p>
        </p:txBody>
      </p:sp>
      <p:sp>
        <p:nvSpPr>
          <p:cNvPr id="3" name="text-2">
            <a:extLst xmlns:a="http://schemas.openxmlformats.org/drawingml/2006/main">
              <a:ext uri="{FF2B5EF4-FFF2-40B4-BE49-F238E27FC236}">
                <a16:creationId xmlns:a16="http://schemas.microsoft.com/office/drawing/2014/main" id="{326F0EE0-F2CC-4C37-861E-F3546937D98A}"/>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RQ1: مجله‌ها و نویسندگان اثرگذار کدام‌اند؟</a:t>
            </a:r>
          </a:p>
        </p:txBody>
      </p:sp>
      <p:sp>
        <p:nvSpPr>
          <p:cNvPr id="4" name="text-3">
            <a:extLst xmlns:a="http://schemas.openxmlformats.org/drawingml/2006/main">
              <a:ext uri="{FF2B5EF4-FFF2-40B4-BE49-F238E27FC236}">
                <a16:creationId xmlns:a16="http://schemas.microsoft.com/office/drawing/2014/main" id="{8B34AA49-B916-4B57-B068-4F5B7A27AB0D}"/>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RQ2: مضمون‌ها چگونه در گذر زمان تحول یافته‌اند؟</a:t>
            </a:r>
          </a:p>
        </p:txBody>
      </p:sp>
      <p:sp>
        <p:nvSpPr>
          <p:cNvPr id="5" name="text-4">
            <a:extLst xmlns:a="http://schemas.openxmlformats.org/drawingml/2006/main">
              <a:ext uri="{FF2B5EF4-FFF2-40B4-BE49-F238E27FC236}">
                <a16:creationId xmlns:a16="http://schemas.microsoft.com/office/drawing/2014/main" id="{F0314F41-3091-4B38-96B6-2DA16A9F3099}"/>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RQ3–4: الگوی TCCM و فرصت‌های پژوهش آینده چیست؟</a:t>
            </a:r>
          </a:p>
        </p:txBody>
      </p:sp>
      <p:graphicFrame>
        <p:nvGraphicFramePr>
          <p:cNvPr id="6" name="">
            <a:extLst xmlns:a="http://schemas.openxmlformats.org/drawingml/2006/main">
              <a:ext uri="{FF2B5EF4-FFF2-40B4-BE49-F238E27FC236}">
                <a16:creationId xmlns:a16="http://schemas.microsoft.com/office/drawing/2014/main" id="{4D1A7801-ADA3-445E-8DA7-EDD87B8807AA}"/>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محور</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پرسش</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عملکرد و اثرگذاری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RQ1</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روند و تحول موضوعی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RQ2</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نظریه، زمینه، سازه، روش</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RQ3</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فرصت‌های پژوهشی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RQ4</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8974BA1A-CB68-4DD6-B595-1788C2C39F73}"/>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3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BE6314A7-AFC6-4C7F-A43F-8F1E087F9F9E}"/>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353C669E-9B85-4758-9D38-6586C3339FCE}"/>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12 / 30</a:t>
            </a:r>
          </a:p>
        </p:txBody>
      </p:sp>
    </p:spTree>
    <p:extLst>
      <p:ext uri="{BB962C8B-B14F-4D97-AF65-F5344CB8AC3E}">
        <p14:creationId xmlns:p14="http://schemas.microsoft.com/office/powerpoint/2010/main" val="219312469"/>
      </p:ext>
    </p:extLst>
  </p:cSld>
</p:sld>
</file>

<file path=ppt/slides/slide13.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8E6D8F80-7B5D-4C5C-9731-439B02141F85}"/>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783A18FB-C39E-418F-B556-0E1B2B35444D}"/>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تقسیم کار ابزارهای مرور</a:t>
            </a:r>
          </a:p>
        </p:txBody>
      </p:sp>
      <p:sp>
        <p:nvSpPr>
          <p:cNvPr id="3" name="text-2">
            <a:extLst xmlns:a="http://schemas.openxmlformats.org/drawingml/2006/main">
              <a:ext uri="{FF2B5EF4-FFF2-40B4-BE49-F238E27FC236}">
                <a16:creationId xmlns:a16="http://schemas.microsoft.com/office/drawing/2014/main" id="{80DF1E96-0ED7-4852-87CB-5D27D1D058BE}"/>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SPAR-4-SLR مسیر مرور را ساختاربندی می‌کند.</a:t>
            </a:r>
          </a:p>
        </p:txBody>
      </p:sp>
      <p:sp>
        <p:nvSpPr>
          <p:cNvPr id="4" name="text-3">
            <a:extLst xmlns:a="http://schemas.openxmlformats.org/drawingml/2006/main">
              <a:ext uri="{FF2B5EF4-FFF2-40B4-BE49-F238E27FC236}">
                <a16:creationId xmlns:a16="http://schemas.microsoft.com/office/drawing/2014/main" id="{3B94813E-4844-42CE-8F2D-959E697310D2}"/>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SciMAT شبکه و تحول مفاهیم را تحلیل می‌کند.</a:t>
            </a:r>
          </a:p>
        </p:txBody>
      </p:sp>
      <p:sp>
        <p:nvSpPr>
          <p:cNvPr id="5" name="text-4">
            <a:extLst xmlns:a="http://schemas.openxmlformats.org/drawingml/2006/main">
              <a:ext uri="{FF2B5EF4-FFF2-40B4-BE49-F238E27FC236}">
                <a16:creationId xmlns:a16="http://schemas.microsoft.com/office/drawing/2014/main" id="{EE595A67-BEAE-46BF-9A6C-90EE3DC91EEE}"/>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TCCM یافته‌های محتوایی را سازمان می‌دهد.</a:t>
            </a:r>
          </a:p>
        </p:txBody>
      </p:sp>
      <p:graphicFrame>
        <p:nvGraphicFramePr>
          <p:cNvPr id="6" name="">
            <a:extLst xmlns:a="http://schemas.openxmlformats.org/drawingml/2006/main">
              <a:ext uri="{FF2B5EF4-FFF2-40B4-BE49-F238E27FC236}">
                <a16:creationId xmlns:a16="http://schemas.microsoft.com/office/drawing/2014/main" id="{D32E367A-E893-48A7-AAB1-FE01831939B9}"/>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773906">
                <a:tc>
                  <a:txBody>
                    <a:bodyPr lIns="38100" tIns="38100" rIns="38100" bIns="38100"/>
                    <a:lstStyle/>
                    <a:p>
                      <a:pPr algn="r" rtl="1"/>
                      <a:r>
                        <a:rPr sz="1500" b="1">
                          <a:solidFill>
                            <a:srgbClr val="FFFFFF"/>
                          </a:solidFill>
                          <a:latin typeface="Irancell"/>
                          <a:ea typeface="Irancell"/>
                          <a:cs typeface="Irancell"/>
                        </a:rPr>
                        <a:t>کارکرد</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ابزار</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773906">
                <a:tc>
                  <a:txBody>
                    <a:bodyPr lIns="38100" tIns="38100" rIns="38100" bIns="38100"/>
                    <a:lstStyle/>
                    <a:p>
                      <a:pPr algn="r" rtl="1"/>
                      <a:r>
                        <a:rPr sz="1500" b="0">
                          <a:solidFill>
                            <a:srgbClr val="173D34"/>
                          </a:solidFill>
                          <a:latin typeface="Irancell"/>
                          <a:ea typeface="Irancell"/>
                          <a:cs typeface="Irancell"/>
                        </a:rPr>
                        <a:t>فرایند تصمیم‌گیری مرور</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SPAR-4-SLR</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نقشه‌برداری علمی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SciMAT</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ترکیب و طبقه‌بندی محتوا</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TCCM</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D5D9757A-93CC-4B19-B8D3-603B57EDD0EB}"/>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3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CD9F8C25-CE1A-46AA-A8F9-6777FB3CD41F}"/>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34B2AD37-0204-4F0C-B2E4-6BE4BA07F3E6}"/>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13 / 30</a:t>
            </a:r>
          </a:p>
        </p:txBody>
      </p:sp>
    </p:spTree>
    <p:extLst>
      <p:ext uri="{BB962C8B-B14F-4D97-AF65-F5344CB8AC3E}">
        <p14:creationId xmlns:p14="http://schemas.microsoft.com/office/powerpoint/2010/main" val="1112903226"/>
      </p:ext>
    </p:extLst>
  </p:cSld>
</p:sld>
</file>

<file path=ppt/slides/slide14.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8393E549-015F-4A05-9EB7-3AC230DB954D}"/>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5333FACC-B1A2-4678-B135-8440418E92B0}"/>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مسیر انتخاب منابع</a:t>
            </a:r>
          </a:p>
        </p:txBody>
      </p:sp>
      <p:sp>
        <p:nvSpPr>
          <p:cNvPr id="3" name="text-2">
            <a:extLst xmlns:a="http://schemas.openxmlformats.org/drawingml/2006/main">
              <a:ext uri="{FF2B5EF4-FFF2-40B4-BE49-F238E27FC236}">
                <a16:creationId xmlns:a16="http://schemas.microsoft.com/office/drawing/2014/main" id="{154B49A7-E7C8-44C0-9FDA-7967044F7064}"/>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۱۸۳۴ رکورد اولیه به ۴۰۷ رکورد پس از فیلترها رسید.</a:t>
            </a:r>
          </a:p>
        </p:txBody>
      </p:sp>
      <p:sp>
        <p:nvSpPr>
          <p:cNvPr id="4" name="text-3">
            <a:extLst xmlns:a="http://schemas.openxmlformats.org/drawingml/2006/main">
              <a:ext uri="{FF2B5EF4-FFF2-40B4-BE49-F238E27FC236}">
                <a16:creationId xmlns:a16="http://schemas.microsoft.com/office/drawing/2014/main" id="{759AC458-A36C-402D-9B5C-832B7607C6FF}"/>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۸۰ تکراری حذف شد و ۳۲۷ مقاله یکتا باقی ماند.</a:t>
            </a:r>
          </a:p>
        </p:txBody>
      </p:sp>
      <p:sp>
        <p:nvSpPr>
          <p:cNvPr id="5" name="text-4">
            <a:extLst xmlns:a="http://schemas.openxmlformats.org/drawingml/2006/main">
              <a:ext uri="{FF2B5EF4-FFF2-40B4-BE49-F238E27FC236}">
                <a16:creationId xmlns:a16="http://schemas.microsoft.com/office/drawing/2014/main" id="{745B9156-76BD-4FD5-B538-9EC857BCC840}"/>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خواندن و ارزیابی محتوایی، مجموعه ۷۹ مقاله‌ای را ساخت.</a:t>
            </a:r>
          </a:p>
        </p:txBody>
      </p:sp>
      <p:graphicFrame>
        <p:nvGraphicFramePr>
          <p:cNvPr id="6" name="Chart">
            <a:extLst xmlns:a="http://schemas.openxmlformats.org/drawingml/2006/main">
              <a:ext uri="{FF2B5EF4-FFF2-40B4-BE49-F238E27FC236}">
                <a16:creationId xmlns:a16="http://schemas.microsoft.com/office/drawing/2014/main" id="{8CBB430B-BE40-42EC-83F0-C9376F8F525A}"/>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chart">
            <c:chart xmlns:r="http://schemas.openxmlformats.org/officeDocument/2006/relationships" xmlns:c="http://schemas.openxmlformats.org/drawingml/2006/chart" r:id="Rdb65b3e176b84800"/>
          </a:graphicData>
        </a:graphic>
      </p:graphicFrame>
      <p:sp>
        <p:nvSpPr>
          <p:cNvPr id="7" name="text-5">
            <a:extLst xmlns:a="http://schemas.openxmlformats.org/drawingml/2006/main">
              <a:ext uri="{FF2B5EF4-FFF2-40B4-BE49-F238E27FC236}">
                <a16:creationId xmlns:a16="http://schemas.microsoft.com/office/drawing/2014/main" id="{37828B67-1E3A-409E-8CCC-80CF2F6CC9D1}"/>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5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1F82816C-4D8F-4F07-B0F8-53E513F5F342}"/>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FECC3B2C-0B35-4068-81F6-D8A938FC0B88}"/>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14 / 30</a:t>
            </a:r>
          </a:p>
        </p:txBody>
      </p:sp>
    </p:spTree>
    <p:extLst>
      <p:ext uri="{BB962C8B-B14F-4D97-AF65-F5344CB8AC3E}">
        <p14:creationId xmlns:p14="http://schemas.microsoft.com/office/powerpoint/2010/main" val="2008280688"/>
      </p:ext>
    </p:extLst>
  </p:cSld>
</p:sld>
</file>

<file path=ppt/slides/slide15.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C1B5DE65-01B3-455D-81E6-DD47E1F97E4D}"/>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F3A15BE6-8D3C-4257-8A8C-FA0E4DEE4929}"/>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الگوریتم SciMAT</a:t>
            </a:r>
          </a:p>
        </p:txBody>
      </p:sp>
      <p:sp>
        <p:nvSpPr>
          <p:cNvPr id="3" name="text-2">
            <a:extLst xmlns:a="http://schemas.openxmlformats.org/drawingml/2006/main">
              <a:ext uri="{FF2B5EF4-FFF2-40B4-BE49-F238E27FC236}">
                <a16:creationId xmlns:a16="http://schemas.microsoft.com/office/drawing/2014/main" id="{BBEEE4E9-8FD9-421E-BE47-2F3A557D269C}"/>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۱۹۲۴ اصطلاح به ۱۶۶۹ اصطلاح نرمال‌شده کاهش یافت.</a:t>
            </a:r>
          </a:p>
        </p:txBody>
      </p:sp>
      <p:sp>
        <p:nvSpPr>
          <p:cNvPr id="4" name="text-3">
            <a:extLst xmlns:a="http://schemas.openxmlformats.org/drawingml/2006/main">
              <a:ext uri="{FF2B5EF4-FFF2-40B4-BE49-F238E27FC236}">
                <a16:creationId xmlns:a16="http://schemas.microsoft.com/office/drawing/2014/main" id="{387FB86B-ABDB-4E76-9286-F3655A9F2BAF}"/>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شبکه هم‌وقوعی با شاخص هم‌ارزی نرمال شد.</a:t>
            </a:r>
          </a:p>
        </p:txBody>
      </p:sp>
      <p:sp>
        <p:nvSpPr>
          <p:cNvPr id="5" name="text-4">
            <a:extLst xmlns:a="http://schemas.openxmlformats.org/drawingml/2006/main">
              <a:ext uri="{FF2B5EF4-FFF2-40B4-BE49-F238E27FC236}">
                <a16:creationId xmlns:a16="http://schemas.microsoft.com/office/drawing/2014/main" id="{2AC021E4-38DB-4141-99AA-B3BD4B4C0FF5}"/>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simple centers خوشه‌های ۳ تا ۱۲ واژه را ساخت.</a:t>
            </a:r>
          </a:p>
        </p:txBody>
      </p:sp>
      <p:graphicFrame>
        <p:nvGraphicFramePr>
          <p:cNvPr id="6" name="">
            <a:extLst xmlns:a="http://schemas.openxmlformats.org/drawingml/2006/main">
              <a:ext uri="{FF2B5EF4-FFF2-40B4-BE49-F238E27FC236}">
                <a16:creationId xmlns:a16="http://schemas.microsoft.com/office/drawing/2014/main" id="{473FC847-2541-40DD-A64D-90AA2F7F4386}"/>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تنظیم گزارش‌شده</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مرحله</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a:r>
                        <a:rPr sz="1500" b="0">
                          <a:solidFill>
                            <a:srgbClr val="173D34"/>
                          </a:solidFill>
                          <a:latin typeface="Irancell"/>
                          <a:ea typeface="Irancell"/>
                          <a:cs typeface="Irancell"/>
                        </a:rPr>
                        <a:t>Word</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واحد تحلیل</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a:r>
                        <a:rPr sz="1500" b="0">
                          <a:solidFill>
                            <a:srgbClr val="173D34"/>
                          </a:solidFill>
                          <a:latin typeface="Irancell"/>
                          <a:ea typeface="Irancell"/>
                          <a:cs typeface="Irancell"/>
                        </a:rPr>
                        <a:t>Co-occurrence</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ساخت شبکه</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a:r>
                        <a:rPr sz="1500" b="0">
                          <a:solidFill>
                            <a:srgbClr val="173D34"/>
                          </a:solidFill>
                          <a:latin typeface="Irancell"/>
                          <a:ea typeface="Irancell"/>
                          <a:cs typeface="Irancell"/>
                        </a:rPr>
                        <a:t>Equivalence index</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شباهت</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a:r>
                        <a:rPr sz="1500" b="0">
                          <a:solidFill>
                            <a:srgbClr val="173D34"/>
                          </a:solidFill>
                          <a:latin typeface="Irancell"/>
                          <a:ea typeface="Irancell"/>
                          <a:cs typeface="Irancell"/>
                        </a:rPr>
                        <a:t>Simple centers, 3–12</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خوشه‌بندی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549F62F2-572D-4D2C-AFF1-EB7CAFC48FB9}"/>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8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4B284BF4-4F3F-4CEC-9D1C-77C9E7AD3ABC}"/>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F34858D6-F627-4D5E-82F6-AA8196892FC0}"/>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15 / 30</a:t>
            </a:r>
          </a:p>
        </p:txBody>
      </p:sp>
    </p:spTree>
    <p:extLst>
      <p:ext uri="{BB962C8B-B14F-4D97-AF65-F5344CB8AC3E}">
        <p14:creationId xmlns:p14="http://schemas.microsoft.com/office/powerpoint/2010/main" val="225484401"/>
      </p:ext>
    </p:extLst>
  </p:cSld>
</p:sld>
</file>

<file path=ppt/slides/slide16.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8B526ABE-3C6B-48F9-9B4B-0ED0E4BAB371}"/>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D426948E-381D-49FD-9D0D-B7EFB2BCDBAD}"/>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خواندن نقشه راهبردی</a:t>
            </a:r>
          </a:p>
        </p:txBody>
      </p:sp>
      <p:sp>
        <p:nvSpPr>
          <p:cNvPr id="3" name="text-2">
            <a:extLst xmlns:a="http://schemas.openxmlformats.org/drawingml/2006/main">
              <a:ext uri="{FF2B5EF4-FFF2-40B4-BE49-F238E27FC236}">
                <a16:creationId xmlns:a16="http://schemas.microsoft.com/office/drawing/2014/main" id="{EAB4217F-1FEE-4CFE-B2A0-7899DC4B7A7C}"/>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مرکزیت، پیوند با سایر مضامین را نشان می‌دهد.</a:t>
            </a:r>
          </a:p>
        </p:txBody>
      </p:sp>
      <p:sp>
        <p:nvSpPr>
          <p:cNvPr id="4" name="text-3">
            <a:extLst xmlns:a="http://schemas.openxmlformats.org/drawingml/2006/main">
              <a:ext uri="{FF2B5EF4-FFF2-40B4-BE49-F238E27FC236}">
                <a16:creationId xmlns:a16="http://schemas.microsoft.com/office/drawing/2014/main" id="{C13C38F5-71A1-45A0-8DB9-A89262A1371B}"/>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چگالی، انسجام درونی مضمون را بازنمایی می‌کند.</a:t>
            </a:r>
          </a:p>
        </p:txBody>
      </p:sp>
      <p:sp>
        <p:nvSpPr>
          <p:cNvPr id="5" name="text-4">
            <a:extLst xmlns:a="http://schemas.openxmlformats.org/drawingml/2006/main">
              <a:ext uri="{FF2B5EF4-FFF2-40B4-BE49-F238E27FC236}">
                <a16:creationId xmlns:a16="http://schemas.microsoft.com/office/drawing/2014/main" id="{93DB0FB1-B190-419F-AF2E-F8198746D5F6}"/>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جایگاه شبکه‌ای با قدرت اثر رفتاری یکی نیست.</a:t>
            </a:r>
          </a:p>
        </p:txBody>
      </p:sp>
      <p:graphicFrame>
        <p:nvGraphicFramePr>
          <p:cNvPr id="6" name="">
            <a:extLst xmlns:a="http://schemas.openxmlformats.org/drawingml/2006/main">
              <a:ext uri="{FF2B5EF4-FFF2-40B4-BE49-F238E27FC236}">
                <a16:creationId xmlns:a16="http://schemas.microsoft.com/office/drawing/2014/main" id="{6230B575-ECA1-44AB-AD6F-98AAF53CF8E1}"/>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1031875">
                <a:tc>
                  <a:txBody>
                    <a:bodyPr lIns="38100" tIns="38100" rIns="38100" bIns="38100"/>
                    <a:lstStyle/>
                    <a:p>
                      <a:pPr algn="r" rtl="1"/>
                      <a:r>
                        <a:rPr sz="1500" b="1">
                          <a:solidFill>
                            <a:srgbClr val="FFFFFF"/>
                          </a:solidFill>
                          <a:latin typeface="Irancell"/>
                          <a:ea typeface="Irancell"/>
                          <a:cs typeface="Irancell"/>
                        </a:rPr>
                        <a:t>مرکزیت پایین</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مرکزیت بالا</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1031875">
                <a:tc>
                  <a:txBody>
                    <a:bodyPr lIns="38100" tIns="38100" rIns="38100" bIns="38100"/>
                    <a:lstStyle/>
                    <a:p>
                      <a:pPr algn="r" rtl="1"/>
                      <a:r>
                        <a:rPr sz="1500" b="0">
                          <a:solidFill>
                            <a:srgbClr val="173D34"/>
                          </a:solidFill>
                          <a:latin typeface="Irancell"/>
                          <a:ea typeface="Irancell"/>
                          <a:cs typeface="Irancell"/>
                        </a:rPr>
                        <a:t>تخصصی و حاشیه‌ای؛ چگالی بالا</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محرک؛ چگالی بالا</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1031875">
                <a:tc>
                  <a:txBody>
                    <a:bodyPr lIns="38100" tIns="38100" rIns="38100" bIns="38100"/>
                    <a:lstStyle/>
                    <a:p>
                      <a:pPr algn="r" rtl="1"/>
                      <a:r>
                        <a:rPr sz="1500" b="0">
                          <a:solidFill>
                            <a:srgbClr val="173D34"/>
                          </a:solidFill>
                          <a:latin typeface="Irancell"/>
                          <a:ea typeface="Irancell"/>
                          <a:cs typeface="Irancell"/>
                        </a:rPr>
                        <a:t>نوظهور یا افولی؛ چگالی پایین</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پایه و عرضی؛ چگالی پایین</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F076C77B-5F92-4145-B7E3-DF58DBB3C97A}"/>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8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16D874F1-43E5-4A09-AD79-6BD3879F4169}"/>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6FD84E07-1D6B-4447-8497-9BB46BCC53D2}"/>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16 / 30</a:t>
            </a:r>
          </a:p>
        </p:txBody>
      </p:sp>
    </p:spTree>
    <p:extLst>
      <p:ext uri="{BB962C8B-B14F-4D97-AF65-F5344CB8AC3E}">
        <p14:creationId xmlns:p14="http://schemas.microsoft.com/office/powerpoint/2010/main" val="1803871302"/>
      </p:ext>
    </p:extLst>
  </p:cSld>
</p:sld>
</file>

<file path=ppt/slides/slide17.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205CA787-CCB8-41EF-ACF3-4D1E7262B3B1}"/>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50A427DB-A351-4441-999C-E3D12887E5A1}"/>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تحول موضوعی در سه دوره</a:t>
            </a:r>
          </a:p>
        </p:txBody>
      </p:sp>
      <p:sp>
        <p:nvSpPr>
          <p:cNvPr id="3" name="text-2">
            <a:extLst xmlns:a="http://schemas.openxmlformats.org/drawingml/2006/main">
              <a:ext uri="{FF2B5EF4-FFF2-40B4-BE49-F238E27FC236}">
                <a16:creationId xmlns:a16="http://schemas.microsoft.com/office/drawing/2014/main" id="{81E0C11B-EAB9-477C-BA95-06E1D28B1F5A}"/>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۲۰۰۸–۲۰۱۵: شکل‌گیری پراکنده و خطوط اولیه نظری</a:t>
            </a:r>
          </a:p>
        </p:txBody>
      </p:sp>
      <p:sp>
        <p:nvSpPr>
          <p:cNvPr id="4" name="text-3">
            <a:extLst xmlns:a="http://schemas.openxmlformats.org/drawingml/2006/main">
              <a:ext uri="{FF2B5EF4-FFF2-40B4-BE49-F238E27FC236}">
                <a16:creationId xmlns:a16="http://schemas.microsoft.com/office/drawing/2014/main" id="{D96725BA-74B4-48BA-8F95-2B3CA8C596B9}"/>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۲۰۱۶–۲۰۲۰: تحکیم پیوند رفتار و بهزیستی</a:t>
            </a:r>
          </a:p>
        </p:txBody>
      </p:sp>
      <p:sp>
        <p:nvSpPr>
          <p:cNvPr id="5" name="text-4">
            <a:extLst xmlns:a="http://schemas.openxmlformats.org/drawingml/2006/main">
              <a:ext uri="{FF2B5EF4-FFF2-40B4-BE49-F238E27FC236}">
                <a16:creationId xmlns:a16="http://schemas.microsoft.com/office/drawing/2014/main" id="{FE2190E2-7576-454F-80BD-C40DA56AE3DA}"/>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۲۰۲۱–۲۰۲۵: برجستگی ذهن‌آگاهی، اخلاق و معنا</a:t>
            </a:r>
          </a:p>
        </p:txBody>
      </p:sp>
      <p:graphicFrame>
        <p:nvGraphicFramePr>
          <p:cNvPr id="6" name="">
            <a:extLst xmlns:a="http://schemas.openxmlformats.org/drawingml/2006/main">
              <a:ext uri="{FF2B5EF4-FFF2-40B4-BE49-F238E27FC236}">
                <a16:creationId xmlns:a16="http://schemas.microsoft.com/office/drawing/2014/main" id="{D51867C4-8241-44A1-B4B7-512C3240FBA2}"/>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773906">
                <a:tc>
                  <a:txBody>
                    <a:bodyPr lIns="38100" tIns="38100" rIns="38100" bIns="38100"/>
                    <a:lstStyle/>
                    <a:p>
                      <a:pPr algn="r" rtl="1"/>
                      <a:r>
                        <a:rPr sz="1500" b="1">
                          <a:solidFill>
                            <a:srgbClr val="FFFFFF"/>
                          </a:solidFill>
                          <a:latin typeface="Irancell"/>
                          <a:ea typeface="Irancell"/>
                          <a:cs typeface="Irancell"/>
                        </a:rPr>
                        <a:t>خوانش کلی</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دوره</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773906">
                <a:tc>
                  <a:txBody>
                    <a:bodyPr lIns="38100" tIns="38100" rIns="38100" bIns="38100"/>
                    <a:lstStyle/>
                    <a:p>
                      <a:pPr algn="r" rtl="1"/>
                      <a:r>
                        <a:rPr sz="1500" b="0">
                          <a:solidFill>
                            <a:srgbClr val="173D34"/>
                          </a:solidFill>
                          <a:latin typeface="Irancell"/>
                          <a:ea typeface="Irancell"/>
                          <a:cs typeface="Irancell"/>
                        </a:rPr>
                        <a:t>شکل‌گیری و پراکندگی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۲۰۰۸–۲۰۱۵</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تحکیم مفهومی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۲۰۱۶–۲۰۲۰</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773906">
                <a:tc>
                  <a:txBody>
                    <a:bodyPr lIns="38100" tIns="38100" rIns="38100" bIns="38100"/>
                    <a:lstStyle/>
                    <a:p>
                      <a:pPr algn="r" rtl="1"/>
                      <a:r>
                        <a:rPr sz="1500" b="0">
                          <a:solidFill>
                            <a:srgbClr val="173D34"/>
                          </a:solidFill>
                          <a:latin typeface="Irancell"/>
                          <a:ea typeface="Irancell"/>
                          <a:cs typeface="Irancell"/>
                        </a:rPr>
                        <a:t>آگاهی و اخلاق</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۲۰۲۱–۲۰۲۵</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E287CF84-81ED-4DD6-92D6-B9345171DDDD}"/>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10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734085D9-7ED4-4254-B94C-8E59F202A118}"/>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A8F5FE35-5071-46B0-8267-D2BA7D30DFAB}"/>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17 / 30</a:t>
            </a:r>
          </a:p>
        </p:txBody>
      </p:sp>
    </p:spTree>
    <p:extLst>
      <p:ext uri="{BB962C8B-B14F-4D97-AF65-F5344CB8AC3E}">
        <p14:creationId xmlns:p14="http://schemas.microsoft.com/office/powerpoint/2010/main" val="1371443493"/>
      </p:ext>
    </p:extLst>
  </p:cSld>
</p:sld>
</file>

<file path=ppt/slides/slide18.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DF6FBC62-73D2-41AF-BBA8-C1EE62A22EAF}"/>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84180BE4-EA17-4891-9A25-5CC86E05211B}"/>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زمینه جغرافیایی و تعمیم</a:t>
            </a:r>
          </a:p>
        </p:txBody>
      </p:sp>
      <p:sp>
        <p:nvSpPr>
          <p:cNvPr id="3" name="text-2">
            <a:extLst xmlns:a="http://schemas.openxmlformats.org/drawingml/2006/main">
              <a:ext uri="{FF2B5EF4-FFF2-40B4-BE49-F238E27FC236}">
                <a16:creationId xmlns:a16="http://schemas.microsoft.com/office/drawing/2014/main" id="{54AB2C73-07F6-4161-9C99-8ED689D794F9}"/>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اروپا ۳۶ و آسیا ۲۲ مطالعه در مجموعه دارند.</a:t>
            </a:r>
          </a:p>
        </p:txBody>
      </p:sp>
      <p:sp>
        <p:nvSpPr>
          <p:cNvPr id="4" name="text-3">
            <a:extLst xmlns:a="http://schemas.openxmlformats.org/drawingml/2006/main">
              <a:ext uri="{FF2B5EF4-FFF2-40B4-BE49-F238E27FC236}">
                <a16:creationId xmlns:a16="http://schemas.microsoft.com/office/drawing/2014/main" id="{61858961-ED76-4196-8EA5-5ADD88BB4A95}"/>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۱۵ مطالعه چندکشوری‌اند؛ شمارش منطقه‌ای همپوشانی دارد.</a:t>
            </a:r>
          </a:p>
        </p:txBody>
      </p:sp>
      <p:sp>
        <p:nvSpPr>
          <p:cNvPr id="5" name="text-4">
            <a:extLst xmlns:a="http://schemas.openxmlformats.org/drawingml/2006/main">
              <a:ext uri="{FF2B5EF4-FFF2-40B4-BE49-F238E27FC236}">
                <a16:creationId xmlns:a16="http://schemas.microsoft.com/office/drawing/2014/main" id="{15E89DF6-FC98-4CFD-AC0F-98828FB9990D}"/>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صفر آفریقا فقط به مجموعه منتخب اشاره دارد.</a:t>
            </a:r>
          </a:p>
        </p:txBody>
      </p:sp>
      <p:graphicFrame>
        <p:nvGraphicFramePr>
          <p:cNvPr id="6" name="Chart">
            <a:extLst xmlns:a="http://schemas.openxmlformats.org/drawingml/2006/main">
              <a:ext uri="{FF2B5EF4-FFF2-40B4-BE49-F238E27FC236}">
                <a16:creationId xmlns:a16="http://schemas.microsoft.com/office/drawing/2014/main" id="{856B1D3D-27A9-4C21-AE04-FC657AAE583B}"/>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chart">
            <c:chart xmlns:r="http://schemas.openxmlformats.org/officeDocument/2006/relationships" xmlns:c="http://schemas.openxmlformats.org/drawingml/2006/chart" r:id="R663f516731d14538"/>
          </a:graphicData>
        </a:graphic>
      </p:graphicFrame>
      <p:sp>
        <p:nvSpPr>
          <p:cNvPr id="7" name="text-5">
            <a:extLst xmlns:a="http://schemas.openxmlformats.org/drawingml/2006/main">
              <a:ext uri="{FF2B5EF4-FFF2-40B4-BE49-F238E27FC236}">
                <a16:creationId xmlns:a16="http://schemas.microsoft.com/office/drawing/2014/main" id="{C02BF965-4460-4080-B90B-B03A1B1556E0}"/>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15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8C96D5AC-45E5-4093-8928-A3A389666454}"/>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A3A8C0C3-DC70-47C9-9430-745218A6FF16}"/>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18 / 30</a:t>
            </a:r>
          </a:p>
        </p:txBody>
      </p:sp>
    </p:spTree>
    <p:extLst>
      <p:ext uri="{BB962C8B-B14F-4D97-AF65-F5344CB8AC3E}">
        <p14:creationId xmlns:p14="http://schemas.microsoft.com/office/powerpoint/2010/main" val="943865860"/>
      </p:ext>
    </p:extLst>
  </p:cSld>
</p:sld>
</file>

<file path=ppt/slides/slide19.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A713649C-2C08-42D2-ACCF-4C92081DAADB}"/>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14ACE04B-BA3C-4F01-A384-D311F8DCFD97}"/>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صنعت‌های مورد مطالعه</a:t>
            </a:r>
          </a:p>
        </p:txBody>
      </p:sp>
      <p:sp>
        <p:nvSpPr>
          <p:cNvPr id="3" name="text-2">
            <a:extLst xmlns:a="http://schemas.openxmlformats.org/drawingml/2006/main">
              <a:ext uri="{FF2B5EF4-FFF2-40B4-BE49-F238E27FC236}">
                <a16:creationId xmlns:a16="http://schemas.microsoft.com/office/drawing/2014/main" id="{D03366B3-F083-4BCA-BEBD-0EC02C53B71E}"/>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۵۳ مقاله صنعت مشخص ندارند و ۲۶ مقاله صنعت‌محورند.</a:t>
            </a:r>
          </a:p>
        </p:txBody>
      </p:sp>
      <p:sp>
        <p:nvSpPr>
          <p:cNvPr id="4" name="text-3">
            <a:extLst xmlns:a="http://schemas.openxmlformats.org/drawingml/2006/main">
              <a:ext uri="{FF2B5EF4-FFF2-40B4-BE49-F238E27FC236}">
                <a16:creationId xmlns:a16="http://schemas.microsoft.com/office/drawing/2014/main" id="{E4B0B240-C593-42D4-AA77-2279531E2D69}"/>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غذا، گردشگری و پوشاک بیشترین حضور را دارند.</a:t>
            </a:r>
          </a:p>
        </p:txBody>
      </p:sp>
      <p:sp>
        <p:nvSpPr>
          <p:cNvPr id="5" name="text-4">
            <a:extLst xmlns:a="http://schemas.openxmlformats.org/drawingml/2006/main">
              <a:ext uri="{FF2B5EF4-FFF2-40B4-BE49-F238E27FC236}">
                <a16:creationId xmlns:a16="http://schemas.microsoft.com/office/drawing/2014/main" id="{87BBF87C-80C8-4696-A50C-2E3D25161F9B}"/>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الکترونیک، خودرو و انرژی از زمینه‌های پیشنهادی آینده‌اند.</a:t>
            </a:r>
          </a:p>
        </p:txBody>
      </p:sp>
      <p:graphicFrame>
        <p:nvGraphicFramePr>
          <p:cNvPr id="6" name="Chart">
            <a:extLst xmlns:a="http://schemas.openxmlformats.org/drawingml/2006/main">
              <a:ext uri="{FF2B5EF4-FFF2-40B4-BE49-F238E27FC236}">
                <a16:creationId xmlns:a16="http://schemas.microsoft.com/office/drawing/2014/main" id="{06D25464-E340-4A90-A953-4C3C4264FCB8}"/>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chart">
            <c:chart xmlns:r="http://schemas.openxmlformats.org/officeDocument/2006/relationships" xmlns:c="http://schemas.openxmlformats.org/drawingml/2006/chart" r:id="R14512a9d44e64f9b"/>
          </a:graphicData>
        </a:graphic>
      </p:graphicFrame>
      <p:sp>
        <p:nvSpPr>
          <p:cNvPr id="7" name="text-5">
            <a:extLst xmlns:a="http://schemas.openxmlformats.org/drawingml/2006/main">
              <a:ext uri="{FF2B5EF4-FFF2-40B4-BE49-F238E27FC236}">
                <a16:creationId xmlns:a16="http://schemas.microsoft.com/office/drawing/2014/main" id="{6BA44C0C-C5D5-40BF-86E2-DF652EB0C22A}"/>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15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66D1F900-2522-4704-9ADF-49B2648849C9}"/>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466F2190-B6D4-4965-BD6E-1393B1F5E7B9}"/>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19 / 30</a:t>
            </a:r>
          </a:p>
        </p:txBody>
      </p:sp>
    </p:spTree>
    <p:extLst>
      <p:ext uri="{BB962C8B-B14F-4D97-AF65-F5344CB8AC3E}">
        <p14:creationId xmlns:p14="http://schemas.microsoft.com/office/powerpoint/2010/main" val="742114955"/>
      </p:ext>
    </p:extLst>
  </p:cSld>
</p:sld>
</file>

<file path=ppt/slides/slide20.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651DD7CA-1DA6-49E7-9C76-C21D094D46E9}"/>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A9F10290-58FE-41DF-9578-4D45675C209C}"/>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نقش سازه‌ها در چارچوب TCCM</a:t>
            </a:r>
          </a:p>
        </p:txBody>
      </p:sp>
      <p:sp>
        <p:nvSpPr>
          <p:cNvPr id="3" name="text-2">
            <a:extLst xmlns:a="http://schemas.openxmlformats.org/drawingml/2006/main">
              <a:ext uri="{FF2B5EF4-FFF2-40B4-BE49-F238E27FC236}">
                <a16:creationId xmlns:a16="http://schemas.microsoft.com/office/drawing/2014/main" id="{8719236A-2343-432D-B71F-C7E626AAF8E7}"/>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پیشایند: نگرانی محیط‌زیستی، مادی‌گرایی و هنجارها</a:t>
            </a:r>
          </a:p>
        </p:txBody>
      </p:sp>
      <p:sp>
        <p:nvSpPr>
          <p:cNvPr id="4" name="text-3">
            <a:extLst xmlns:a="http://schemas.openxmlformats.org/drawingml/2006/main">
              <a:ext uri="{FF2B5EF4-FFF2-40B4-BE49-F238E27FC236}">
                <a16:creationId xmlns:a16="http://schemas.microsoft.com/office/drawing/2014/main" id="{AA7F0959-CEFD-4F0E-B4CF-5E042896B659}"/>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میانجی: هیجان، ذهن‌آگاهی و قصد رفتاری</a:t>
            </a:r>
          </a:p>
        </p:txBody>
      </p:sp>
      <p:sp>
        <p:nvSpPr>
          <p:cNvPr id="5" name="text-4">
            <a:extLst xmlns:a="http://schemas.openxmlformats.org/drawingml/2006/main">
              <a:ext uri="{FF2B5EF4-FFF2-40B4-BE49-F238E27FC236}">
                <a16:creationId xmlns:a16="http://schemas.microsoft.com/office/drawing/2014/main" id="{AF1831A0-19B7-48ED-82EC-4548C6D1DE58}"/>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تعدیل‌گر: فرهنگ، نوع کالا، توانمندی و دینداری</a:t>
            </a:r>
          </a:p>
        </p:txBody>
      </p:sp>
      <p:graphicFrame>
        <p:nvGraphicFramePr>
          <p:cNvPr id="6" name="">
            <a:extLst xmlns:a="http://schemas.openxmlformats.org/drawingml/2006/main">
              <a:ext uri="{FF2B5EF4-FFF2-40B4-BE49-F238E27FC236}">
                <a16:creationId xmlns:a16="http://schemas.microsoft.com/office/drawing/2014/main" id="{8A56FEC2-D459-4C23-B181-223AD401FA9A}"/>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نمونه</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نقش</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نگرانی، مادی‌گرایی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پیشایند</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رضایت، هیجان، ذهن‌آگاهی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میانجی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فرهنگ، توانمندی، نوع کالا</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تعدیل‌گر</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بهزیستی، رفتار و هیجان</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پیامد</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B5B962D6-818B-4FF9-BB91-DE433F6EB969}"/>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17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CD10FDF1-72D5-4B42-ADC0-19DA8C929BA7}"/>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9D05AC79-4991-42AC-9DD6-13CA5208BABC}"/>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20 / 30</a:t>
            </a:r>
          </a:p>
        </p:txBody>
      </p:sp>
    </p:spTree>
    <p:extLst>
      <p:ext uri="{BB962C8B-B14F-4D97-AF65-F5344CB8AC3E}">
        <p14:creationId xmlns:p14="http://schemas.microsoft.com/office/powerpoint/2010/main" val="751055217"/>
      </p:ext>
    </p:extLst>
  </p:cSld>
</p:sld>
</file>

<file path=ppt/slides/slide21.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B27FDC37-3889-4D8B-BD42-C111713C5D52}"/>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5DE51CF1-3C76-44A1-B217-F1751AFC38E5}"/>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روش گردآوری و طراحی مطالعه</a:t>
            </a:r>
          </a:p>
        </p:txBody>
      </p:sp>
      <p:sp>
        <p:nvSpPr>
          <p:cNvPr id="3" name="text-2">
            <a:extLst xmlns:a="http://schemas.openxmlformats.org/drawingml/2006/main">
              <a:ext uri="{FF2B5EF4-FFF2-40B4-BE49-F238E27FC236}">
                <a16:creationId xmlns:a16="http://schemas.microsoft.com/office/drawing/2014/main" id="{6435F121-6D12-41F0-A031-4E681DAF9F93}"/>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۴۷ پیمایش، حدود ۵۹٫۵٪ مجموعه را تشکیل می‌دهند.</a:t>
            </a:r>
          </a:p>
        </p:txBody>
      </p:sp>
      <p:sp>
        <p:nvSpPr>
          <p:cNvPr id="4" name="text-3">
            <a:extLst xmlns:a="http://schemas.openxmlformats.org/drawingml/2006/main">
              <a:ext uri="{FF2B5EF4-FFF2-40B4-BE49-F238E27FC236}">
                <a16:creationId xmlns:a16="http://schemas.microsoft.com/office/drawing/2014/main" id="{9AC3E8B4-29F0-4AB7-A8C9-1C14409ED550}"/>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۱۰ طرح آزمایشی و ۶ مطالعه آمیخته وجود دارد.</a:t>
            </a:r>
          </a:p>
        </p:txBody>
      </p:sp>
      <p:sp>
        <p:nvSpPr>
          <p:cNvPr id="5" name="text-4">
            <a:extLst xmlns:a="http://schemas.openxmlformats.org/drawingml/2006/main">
              <a:ext uri="{FF2B5EF4-FFF2-40B4-BE49-F238E27FC236}">
                <a16:creationId xmlns:a16="http://schemas.microsoft.com/office/drawing/2014/main" id="{34C21614-B402-4A51-B7DC-A3A6005A8C66}"/>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همه آزمایش‌ها تخصیص تصادفی ندارند.</a:t>
            </a:r>
          </a:p>
        </p:txBody>
      </p:sp>
      <p:graphicFrame>
        <p:nvGraphicFramePr>
          <p:cNvPr id="6" name="Chart">
            <a:extLst xmlns:a="http://schemas.openxmlformats.org/drawingml/2006/main">
              <a:ext uri="{FF2B5EF4-FFF2-40B4-BE49-F238E27FC236}">
                <a16:creationId xmlns:a16="http://schemas.microsoft.com/office/drawing/2014/main" id="{0FEFB02B-FC06-473B-8548-D44D2C9481E2}"/>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chart">
            <c:chart xmlns:r="http://schemas.openxmlformats.org/officeDocument/2006/relationships" xmlns:c="http://schemas.openxmlformats.org/drawingml/2006/chart" r:id="Rd63dd05f92754126"/>
          </a:graphicData>
        </a:graphic>
      </p:graphicFrame>
      <p:sp>
        <p:nvSpPr>
          <p:cNvPr id="7" name="text-5">
            <a:extLst xmlns:a="http://schemas.openxmlformats.org/drawingml/2006/main">
              <a:ext uri="{FF2B5EF4-FFF2-40B4-BE49-F238E27FC236}">
                <a16:creationId xmlns:a16="http://schemas.microsoft.com/office/drawing/2014/main" id="{DFE3173E-C1E8-4C38-BCC9-C0313338437E}"/>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18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F812670E-75B3-4088-B841-18147963FE07}"/>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EC9B817D-D46F-4925-9D13-37E32DA1AFE1}"/>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21 / 30</a:t>
            </a:r>
          </a:p>
        </p:txBody>
      </p:sp>
    </p:spTree>
    <p:extLst>
      <p:ext uri="{BB962C8B-B14F-4D97-AF65-F5344CB8AC3E}">
        <p14:creationId xmlns:p14="http://schemas.microsoft.com/office/powerpoint/2010/main" val="1601547454"/>
      </p:ext>
    </p:extLst>
  </p:cSld>
</p:sld>
</file>

<file path=ppt/slides/slide22.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C15BE674-0EF3-4EB0-8EEC-243B5F33D802}"/>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C697FE6F-F0BC-403D-8B5B-243F98B0ADF9}"/>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تکنیک‌های تحلیل داده</a:t>
            </a:r>
          </a:p>
        </p:txBody>
      </p:sp>
      <p:sp>
        <p:nvSpPr>
          <p:cNvPr id="3" name="text-2">
            <a:extLst xmlns:a="http://schemas.openxmlformats.org/drawingml/2006/main">
              <a:ext uri="{FF2B5EF4-FFF2-40B4-BE49-F238E27FC236}">
                <a16:creationId xmlns:a16="http://schemas.microsoft.com/office/drawing/2014/main" id="{8DD9A2F8-F2E5-4D57-B0C9-B127AF651B8A}"/>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رگرسیون ۲۱ و میانجی‌گری ۱۹ مورد گزارش شده‌اند.</a:t>
            </a:r>
          </a:p>
        </p:txBody>
      </p:sp>
      <p:sp>
        <p:nvSpPr>
          <p:cNvPr id="4" name="text-3">
            <a:extLst xmlns:a="http://schemas.openxmlformats.org/drawingml/2006/main">
              <a:ext uri="{FF2B5EF4-FFF2-40B4-BE49-F238E27FC236}">
                <a16:creationId xmlns:a16="http://schemas.microsoft.com/office/drawing/2014/main" id="{32A2ADAA-E164-454C-9558-87B659C581DB}"/>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SEM در ۱۰ و تحلیل کیفی در ۹ مورد آمده است.</a:t>
            </a:r>
          </a:p>
        </p:txBody>
      </p:sp>
      <p:sp>
        <p:nvSpPr>
          <p:cNvPr id="5" name="text-4">
            <a:extLst xmlns:a="http://schemas.openxmlformats.org/drawingml/2006/main">
              <a:ext uri="{FF2B5EF4-FFF2-40B4-BE49-F238E27FC236}">
                <a16:creationId xmlns:a16="http://schemas.microsoft.com/office/drawing/2014/main" id="{2C38D05C-0D55-4357-A50F-34D9C570B3CE}"/>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جمع فراوانی‌ها ۶۸ است؛ مخرج و قواعد کدگذاری مبهم‌اند.</a:t>
            </a:r>
          </a:p>
        </p:txBody>
      </p:sp>
      <p:graphicFrame>
        <p:nvGraphicFramePr>
          <p:cNvPr id="6" name="Chart">
            <a:extLst xmlns:a="http://schemas.openxmlformats.org/drawingml/2006/main">
              <a:ext uri="{FF2B5EF4-FFF2-40B4-BE49-F238E27FC236}">
                <a16:creationId xmlns:a16="http://schemas.microsoft.com/office/drawing/2014/main" id="{2C794AA5-651B-4FD2-AAAA-108808EC7737}"/>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chart">
            <c:chart xmlns:r="http://schemas.openxmlformats.org/officeDocument/2006/relationships" xmlns:c="http://schemas.openxmlformats.org/drawingml/2006/chart" r:id="R9ef6256795ba48f0"/>
          </a:graphicData>
        </a:graphic>
      </p:graphicFrame>
      <p:sp>
        <p:nvSpPr>
          <p:cNvPr id="7" name="text-5">
            <a:extLst xmlns:a="http://schemas.openxmlformats.org/drawingml/2006/main">
              <a:ext uri="{FF2B5EF4-FFF2-40B4-BE49-F238E27FC236}">
                <a16:creationId xmlns:a16="http://schemas.microsoft.com/office/drawing/2014/main" id="{6EF26AF6-9EEB-4701-81C9-E330BCC00B61}"/>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19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8D9238A7-3A2E-498B-B1F0-05E55EE71E32}"/>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D248E44D-9B01-44F4-9F0F-573FCE02684C}"/>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22 / 30</a:t>
            </a:r>
          </a:p>
        </p:txBody>
      </p:sp>
    </p:spTree>
    <p:extLst>
      <p:ext uri="{BB962C8B-B14F-4D97-AF65-F5344CB8AC3E}">
        <p14:creationId xmlns:p14="http://schemas.microsoft.com/office/powerpoint/2010/main" val="1754740533"/>
      </p:ext>
    </p:extLst>
  </p:cSld>
</p:sld>
</file>

<file path=ppt/slides/slide23.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241A571C-CA31-4384-B4C5-C5C7D976E80C}"/>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8AD07FC9-03A5-4049-9A45-016E034B485D}"/>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ممیزی ناسازگاری‌های عددی</a:t>
            </a:r>
          </a:p>
        </p:txBody>
      </p:sp>
      <p:sp>
        <p:nvSpPr>
          <p:cNvPr id="3" name="text-2">
            <a:extLst xmlns:a="http://schemas.openxmlformats.org/drawingml/2006/main">
              <a:ext uri="{FF2B5EF4-FFF2-40B4-BE49-F238E27FC236}">
                <a16:creationId xmlns:a16="http://schemas.microsoft.com/office/drawing/2014/main" id="{345AB860-5146-4053-9375-FB640BFADAEF}"/>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سه مطالعه کیفی: متن ۶٪، جدول ۴٪، محاسبه ۳٫۸٪</a:t>
            </a:r>
          </a:p>
        </p:txBody>
      </p:sp>
      <p:sp>
        <p:nvSpPr>
          <p:cNvPr id="4" name="text-3">
            <a:extLst xmlns:a="http://schemas.openxmlformats.org/drawingml/2006/main">
              <a:ext uri="{FF2B5EF4-FFF2-40B4-BE49-F238E27FC236}">
                <a16:creationId xmlns:a16="http://schemas.microsoft.com/office/drawing/2014/main" id="{2D7BB71A-E46A-486F-AC59-3EA5C998C84F}"/>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متن ۷۱ تجربی؛ تفریق ۷۹ منهای ۹ نظری برابر ۷۰</a:t>
            </a:r>
          </a:p>
        </p:txBody>
      </p:sp>
      <p:sp>
        <p:nvSpPr>
          <p:cNvPr id="5" name="text-4">
            <a:extLst xmlns:a="http://schemas.openxmlformats.org/drawingml/2006/main">
              <a:ext uri="{FF2B5EF4-FFF2-40B4-BE49-F238E27FC236}">
                <a16:creationId xmlns:a16="http://schemas.microsoft.com/office/drawing/2014/main" id="{EF4C7256-B89A-42C0-81C3-4C2EE64602A2}"/>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کاربرد TPB در جدول با کاربرد مرکزی در متن یک معیار نیست.</a:t>
            </a:r>
          </a:p>
        </p:txBody>
      </p:sp>
      <p:graphicFrame>
        <p:nvGraphicFramePr>
          <p:cNvPr id="6" name="">
            <a:extLst xmlns:a="http://schemas.openxmlformats.org/drawingml/2006/main">
              <a:ext uri="{FF2B5EF4-FFF2-40B4-BE49-F238E27FC236}">
                <a16:creationId xmlns:a16="http://schemas.microsoft.com/office/drawing/2014/main" id="{5FBC92F7-21D9-4689-BB92-60BAEF9B6D5F}"/>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نیازمند توضیح</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مورد</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۶٪ / ۴٪ / ۳٫۸٪</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کیفی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۷۱ در متن / ۷۰ با تفریق</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تجربی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۶۸ انتساب در جدول ۹</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روش‌های تحلیل</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۱۰ حضور / ۴ کاربرد مرکزی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TPB</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85BC2E74-A9F7-48DE-BB42-528385388118}"/>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18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BE5F6022-0E14-4ECD-818F-82E65060435C}"/>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35B4AA9B-0DE3-42E6-A9FA-82B8354B208B}"/>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23 / 30</a:t>
            </a:r>
          </a:p>
        </p:txBody>
      </p:sp>
    </p:spTree>
    <p:extLst>
      <p:ext uri="{BB962C8B-B14F-4D97-AF65-F5344CB8AC3E}">
        <p14:creationId xmlns:p14="http://schemas.microsoft.com/office/powerpoint/2010/main" val="823563789"/>
      </p:ext>
    </p:extLst>
  </p:cSld>
</p:sld>
</file>

<file path=ppt/slides/slide24.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1F18E91E-204A-4DCC-BAE0-82006E9ED6E4}"/>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EB7FAF06-124C-4D3D-9A8A-F8DB45B8236D}"/>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فیلترها و هزینه انتخاب</a:t>
            </a:r>
          </a:p>
        </p:txBody>
      </p:sp>
      <p:sp>
        <p:nvSpPr>
          <p:cNvPr id="3" name="text-2">
            <a:extLst xmlns:a="http://schemas.openxmlformats.org/drawingml/2006/main">
              <a:ext uri="{FF2B5EF4-FFF2-40B4-BE49-F238E27FC236}">
                <a16:creationId xmlns:a16="http://schemas.microsoft.com/office/drawing/2014/main" id="{2BC23374-69D4-47EC-AC2D-96C82C4C8E3B}"/>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فقط انگلیسی، مقاله ژورنالی و حوزه‌های منتخب وارد شدند.</a:t>
            </a:r>
          </a:p>
        </p:txBody>
      </p:sp>
      <p:sp>
        <p:nvSpPr>
          <p:cNvPr id="4" name="text-3">
            <a:extLst xmlns:a="http://schemas.openxmlformats.org/drawingml/2006/main">
              <a:ext uri="{FF2B5EF4-FFF2-40B4-BE49-F238E27FC236}">
                <a16:creationId xmlns:a16="http://schemas.microsoft.com/office/drawing/2014/main" id="{45B1D399-0B37-44DA-9412-8B36CC60FBE7}"/>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رتبه مجله در معیارهای ورود نقش داشت.</a:t>
            </a:r>
          </a:p>
        </p:txBody>
      </p:sp>
      <p:sp>
        <p:nvSpPr>
          <p:cNvPr id="5" name="text-4">
            <a:extLst xmlns:a="http://schemas.openxmlformats.org/drawingml/2006/main">
              <a:ext uri="{FF2B5EF4-FFF2-40B4-BE49-F238E27FC236}">
                <a16:creationId xmlns:a16="http://schemas.microsoft.com/office/drawing/2014/main" id="{8FD57C0B-4F1B-49A2-8732-532D9391E1F7}"/>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نظم فراداده با خطر حذف شواهد مرتبط همراه است.</a:t>
            </a:r>
          </a:p>
        </p:txBody>
      </p:sp>
      <p:sp>
        <p:nvSpPr>
          <p:cNvPr id="6" name="text-5">
            <a:extLst xmlns:a="http://schemas.openxmlformats.org/drawingml/2006/main">
              <a:ext uri="{FF2B5EF4-FFF2-40B4-BE49-F238E27FC236}">
                <a16:creationId xmlns:a16="http://schemas.microsoft.com/office/drawing/2014/main" id="{0BB17E35-9A25-4A81-86C0-AFE98A592B8B}"/>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کیفیت مطالعه</a:t>
            </a:r>
          </a:p>
        </p:txBody>
      </p:sp>
      <p:sp>
        <p:nvSpPr>
          <p:cNvPr id="7" name="text-6">
            <a:extLst xmlns:a="http://schemas.openxmlformats.org/drawingml/2006/main">
              <a:ext uri="{FF2B5EF4-FFF2-40B4-BE49-F238E27FC236}">
                <a16:creationId xmlns:a16="http://schemas.microsoft.com/office/drawing/2014/main" id="{F28FD75B-0605-4845-9BB3-58CD3C5DA85B}"/>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رتبه مجله جای ارزیابی طراحی و خطر سوگیری هر مطالعه را نمی‌گیرد.</a:t>
            </a:r>
          </a:p>
        </p:txBody>
      </p:sp>
      <p:sp>
        <p:nvSpPr>
          <p:cNvPr id="8" name="text-7">
            <a:extLst xmlns:a="http://schemas.openxmlformats.org/drawingml/2006/main">
              <a:ext uri="{FF2B5EF4-FFF2-40B4-BE49-F238E27FC236}">
                <a16:creationId xmlns:a16="http://schemas.microsoft.com/office/drawing/2014/main" id="{B240BC8A-6D6B-48F0-8A3F-55B9352B26B3}"/>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5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E5491325-DE5A-4F7C-A4D9-1D2FCB3A37B5}"/>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27C9EC7C-89FD-470D-8B14-E4E8A5FD2A4F}"/>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24 / 30</a:t>
            </a:r>
          </a:p>
        </p:txBody>
      </p:sp>
    </p:spTree>
    <p:extLst>
      <p:ext uri="{BB962C8B-B14F-4D97-AF65-F5344CB8AC3E}">
        <p14:creationId xmlns:p14="http://schemas.microsoft.com/office/powerpoint/2010/main" val="175785895"/>
      </p:ext>
    </p:extLst>
  </p:cSld>
</p:sld>
</file>

<file path=ppt/slides/slide25.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BE9BCEBB-B375-4D12-B370-9569FEB63D55}"/>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E43432A8-EC46-4AF3-BDE3-96049D77E7D8}"/>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ماتریس نقد مرور</a:t>
            </a:r>
          </a:p>
        </p:txBody>
      </p:sp>
      <p:sp>
        <p:nvSpPr>
          <p:cNvPr id="3" name="text-2">
            <a:extLst xmlns:a="http://schemas.openxmlformats.org/drawingml/2006/main">
              <a:ext uri="{FF2B5EF4-FFF2-40B4-BE49-F238E27FC236}">
                <a16:creationId xmlns:a16="http://schemas.microsoft.com/office/drawing/2014/main" id="{F039234C-343C-42E0-B1A9-F5C69B5124A3}"/>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فیلتر رتبه، زبان و حوزه می‌تواند نقشه شواهد را تغییر دهد.</a:t>
            </a:r>
          </a:p>
        </p:txBody>
      </p:sp>
      <p:sp>
        <p:nvSpPr>
          <p:cNvPr id="4" name="text-3">
            <a:extLst xmlns:a="http://schemas.openxmlformats.org/drawingml/2006/main">
              <a:ext uri="{FF2B5EF4-FFF2-40B4-BE49-F238E27FC236}">
                <a16:creationId xmlns:a16="http://schemas.microsoft.com/office/drawing/2014/main" id="{589ED12D-FBDB-4F84-B7A7-4E2C4772818E}"/>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کدنامه، واژه‌نامه و پروژه SciMAT برای تکرارپذیری لازم‌اند.</a:t>
            </a:r>
          </a:p>
        </p:txBody>
      </p:sp>
      <p:sp>
        <p:nvSpPr>
          <p:cNvPr id="5" name="text-4">
            <a:extLst xmlns:a="http://schemas.openxmlformats.org/drawingml/2006/main">
              <a:ext uri="{FF2B5EF4-FFF2-40B4-BE49-F238E27FC236}">
                <a16:creationId xmlns:a16="http://schemas.microsoft.com/office/drawing/2014/main" id="{BE1E6F63-8D50-41F8-A7B7-27F6DBBEEE5C}"/>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PRISMA و TCCM کارکردهای مکمل دارند.</a:t>
            </a:r>
          </a:p>
        </p:txBody>
      </p:sp>
      <p:graphicFrame>
        <p:nvGraphicFramePr>
          <p:cNvPr id="6" name="">
            <a:extLst xmlns:a="http://schemas.openxmlformats.org/drawingml/2006/main">
              <a:ext uri="{FF2B5EF4-FFF2-40B4-BE49-F238E27FC236}">
                <a16:creationId xmlns:a16="http://schemas.microsoft.com/office/drawing/2014/main" id="{6AA2EC54-1477-46B4-B419-EC1382636F6F}"/>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اصلاح پیشنهادی</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تهدید</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ارزیابی کیفیت مطالعه</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فیلتر رتبه</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انتشار کدنامه و پروژه</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بازتولید</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تحلیل حساسیت زمانی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برش دوره‌ها</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تفکیک کارکرد ابزارها</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گزارش‌گری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715F5F6E-4891-477F-B030-4907A4A71743}"/>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23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27836646-C425-4704-BEFB-A29286B1F305}"/>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0E0BF12A-DE87-41A4-82C0-7C873A2ED478}"/>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25 / 30</a:t>
            </a:r>
          </a:p>
        </p:txBody>
      </p:sp>
    </p:spTree>
    <p:extLst>
      <p:ext uri="{BB962C8B-B14F-4D97-AF65-F5344CB8AC3E}">
        <p14:creationId xmlns:p14="http://schemas.microsoft.com/office/powerpoint/2010/main" val="218513260"/>
      </p:ext>
    </p:extLst>
  </p:cSld>
</p:sld>
</file>

<file path=ppt/slides/slide26.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646A498F-FB31-4247-8155-474EA4E8C1B7}"/>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2AC3FE0C-E899-4A56-9A72-3D48FAE4B132}"/>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جهت رابطه و محدودیت علیت</a:t>
            </a:r>
          </a:p>
        </p:txBody>
      </p:sp>
      <p:sp>
        <p:nvSpPr>
          <p:cNvPr id="3" name="text-2">
            <a:extLst xmlns:a="http://schemas.openxmlformats.org/drawingml/2006/main">
              <a:ext uri="{FF2B5EF4-FFF2-40B4-BE49-F238E27FC236}">
                <a16:creationId xmlns:a16="http://schemas.microsoft.com/office/drawing/2014/main" id="{0F3AA6F3-894F-464A-ABC6-B8BED0947A4F}"/>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مصرف مسئولانه می‌تواند با بهزیستی مرتبط باشد.</a:t>
            </a:r>
          </a:p>
        </p:txBody>
      </p:sp>
      <p:sp>
        <p:nvSpPr>
          <p:cNvPr id="4" name="text-3">
            <a:extLst xmlns:a="http://schemas.openxmlformats.org/drawingml/2006/main">
              <a:ext uri="{FF2B5EF4-FFF2-40B4-BE49-F238E27FC236}">
                <a16:creationId xmlns:a16="http://schemas.microsoft.com/office/drawing/2014/main" id="{5C6E0C96-9BEF-43F2-8F38-4B839214F74B}"/>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بهزیستی می‌تواند پیشایند رفتار مسئولانه نیز باشد.</a:t>
            </a:r>
          </a:p>
        </p:txBody>
      </p:sp>
      <p:sp>
        <p:nvSpPr>
          <p:cNvPr id="5" name="text-4">
            <a:extLst xmlns:a="http://schemas.openxmlformats.org/drawingml/2006/main">
              <a:ext uri="{FF2B5EF4-FFF2-40B4-BE49-F238E27FC236}">
                <a16:creationId xmlns:a16="http://schemas.microsoft.com/office/drawing/2014/main" id="{8DB7B17C-F2BC-4A63-BF28-5C5454332589}"/>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عامل مشترک ممکن است هر دو را توضیح دهد.</a:t>
            </a:r>
          </a:p>
        </p:txBody>
      </p:sp>
      <p:sp>
        <p:nvSpPr>
          <p:cNvPr id="6" name="text-5">
            <a:extLst xmlns:a="http://schemas.openxmlformats.org/drawingml/2006/main">
              <a:ext uri="{FF2B5EF4-FFF2-40B4-BE49-F238E27FC236}">
                <a16:creationId xmlns:a16="http://schemas.microsoft.com/office/drawing/2014/main" id="{86F7AD1F-B8DF-4337-B84B-667B0941375F}"/>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ترتیب زمانی</a:t>
            </a:r>
          </a:p>
        </p:txBody>
      </p:sp>
      <p:sp>
        <p:nvSpPr>
          <p:cNvPr id="7" name="text-6">
            <a:extLst xmlns:a="http://schemas.openxmlformats.org/drawingml/2006/main">
              <a:ext uri="{FF2B5EF4-FFF2-40B4-BE49-F238E27FC236}">
                <a16:creationId xmlns:a16="http://schemas.microsoft.com/office/drawing/2014/main" id="{CE7F55A8-A570-4DEC-B50E-5463342C7A32}"/>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طرح چندموجی، مداخله تصادفی و مدل رقیب برای سنجش جهت رابطه</a:t>
            </a:r>
          </a:p>
        </p:txBody>
      </p:sp>
      <p:sp>
        <p:nvSpPr>
          <p:cNvPr id="8" name="text-7">
            <a:extLst xmlns:a="http://schemas.openxmlformats.org/drawingml/2006/main">
              <a:ext uri="{FF2B5EF4-FFF2-40B4-BE49-F238E27FC236}">
                <a16:creationId xmlns:a16="http://schemas.microsoft.com/office/drawing/2014/main" id="{B358CC3B-4491-4A05-9579-C0954EC5D7CC}"/>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22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E6F7942E-5319-4B03-A4C3-B749B0FBF81B}"/>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36005014-5B0C-4BA6-90CC-7AF7B970C7B8}"/>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26 / 30</a:t>
            </a:r>
          </a:p>
        </p:txBody>
      </p:sp>
    </p:spTree>
    <p:extLst>
      <p:ext uri="{BB962C8B-B14F-4D97-AF65-F5344CB8AC3E}">
        <p14:creationId xmlns:p14="http://schemas.microsoft.com/office/powerpoint/2010/main" val="271013934"/>
      </p:ext>
    </p:extLst>
  </p:cSld>
</p:sld>
</file>

<file path=ppt/slides/slide27.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2D1618A4-7F02-4972-A364-241AB5B78EC6}"/>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F122FB14-C14E-4A0A-9279-4DF865650161}"/>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دستورکار پژوهش بعدی</a:t>
            </a:r>
          </a:p>
        </p:txBody>
      </p:sp>
      <p:sp>
        <p:nvSpPr>
          <p:cNvPr id="3" name="text-2">
            <a:extLst xmlns:a="http://schemas.openxmlformats.org/drawingml/2006/main">
              <a:ext uri="{FF2B5EF4-FFF2-40B4-BE49-F238E27FC236}">
                <a16:creationId xmlns:a16="http://schemas.microsoft.com/office/drawing/2014/main" id="{B56C2CFB-6088-427D-B1E4-F9E86192A31B}"/>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تفکیک سادگی داوطلبانه از محدودیت و محرومیت اقتصادی</a:t>
            </a:r>
          </a:p>
        </p:txBody>
      </p:sp>
      <p:sp>
        <p:nvSpPr>
          <p:cNvPr id="4" name="text-3">
            <a:extLst xmlns:a="http://schemas.openxmlformats.org/drawingml/2006/main">
              <a:ext uri="{FF2B5EF4-FFF2-40B4-BE49-F238E27FC236}">
                <a16:creationId xmlns:a16="http://schemas.microsoft.com/office/drawing/2014/main" id="{86C4B07F-2E0B-4DC0-AEA4-48F526B5B476}"/>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مطالعه بهزیستی اجتماعی در زمینه‌های فرهنگی متنوع</a:t>
            </a:r>
          </a:p>
        </p:txBody>
      </p:sp>
      <p:sp>
        <p:nvSpPr>
          <p:cNvPr id="5" name="text-4">
            <a:extLst xmlns:a="http://schemas.openxmlformats.org/drawingml/2006/main">
              <a:ext uri="{FF2B5EF4-FFF2-40B4-BE49-F238E27FC236}">
                <a16:creationId xmlns:a16="http://schemas.microsoft.com/office/drawing/2014/main" id="{69354BCB-FAA1-4689-A2C9-CA4888965BE1}"/>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طرح طولی یا میدانی همراه با سنجش رفتار واقعی</a:t>
            </a:r>
          </a:p>
        </p:txBody>
      </p:sp>
      <p:sp>
        <p:nvSpPr>
          <p:cNvPr id="6" name="text-5">
            <a:extLst xmlns:a="http://schemas.openxmlformats.org/drawingml/2006/main">
              <a:ext uri="{FF2B5EF4-FFF2-40B4-BE49-F238E27FC236}">
                <a16:creationId xmlns:a16="http://schemas.microsoft.com/office/drawing/2014/main" id="{1113CFAF-48A7-43B5-A8C7-13BB7606ABA1}"/>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پرسش قابل‌آزمون</a:t>
            </a:r>
          </a:p>
        </p:txBody>
      </p:sp>
      <p:sp>
        <p:nvSpPr>
          <p:cNvPr id="7" name="text-6">
            <a:extLst xmlns:a="http://schemas.openxmlformats.org/drawingml/2006/main">
              <a:ext uri="{FF2B5EF4-FFF2-40B4-BE49-F238E27FC236}">
                <a16:creationId xmlns:a16="http://schemas.microsoft.com/office/drawing/2014/main" id="{3008D3A0-E715-49CD-9170-B11D5D3463B1}"/>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اختیار، فشار مالی و دسترسی را در مدل پژوهش وارد کنیم.</a:t>
            </a:r>
          </a:p>
        </p:txBody>
      </p:sp>
      <p:sp>
        <p:nvSpPr>
          <p:cNvPr id="8" name="text-7">
            <a:extLst xmlns:a="http://schemas.openxmlformats.org/drawingml/2006/main">
              <a:ext uri="{FF2B5EF4-FFF2-40B4-BE49-F238E27FC236}">
                <a16:creationId xmlns:a16="http://schemas.microsoft.com/office/drawing/2014/main" id="{6BD8202F-37CE-4A73-AC5A-92991A24850C}"/>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21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66E490DB-B549-4288-8CC5-A28BEC431311}"/>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F4FB73AF-D1E0-4E06-BF00-060561971C34}"/>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27 / 30</a:t>
            </a:r>
          </a:p>
        </p:txBody>
      </p:sp>
    </p:spTree>
    <p:extLst>
      <p:ext uri="{BB962C8B-B14F-4D97-AF65-F5344CB8AC3E}">
        <p14:creationId xmlns:p14="http://schemas.microsoft.com/office/powerpoint/2010/main" val="974882638"/>
      </p:ext>
    </p:extLst>
  </p:cSld>
</p:sld>
</file>

<file path=ppt/slides/slide28.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4E6F30EC-6D15-48F0-889C-4721F3BF665E}"/>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FFB48871-FB9A-4A24-A4E1-ED00F43176D6}"/>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پیامد برای بازاریابی و سیاست‌گذاری</a:t>
            </a:r>
          </a:p>
        </p:txBody>
      </p:sp>
      <p:sp>
        <p:nvSpPr>
          <p:cNvPr id="3" name="text-2">
            <a:extLst xmlns:a="http://schemas.openxmlformats.org/drawingml/2006/main">
              <a:ext uri="{FF2B5EF4-FFF2-40B4-BE49-F238E27FC236}">
                <a16:creationId xmlns:a16="http://schemas.microsoft.com/office/drawing/2014/main" id="{94F5C75B-5A4C-4679-8273-68D4381CCF41}"/>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بر دوام، تعمیر و تجربه معنادار تأکید شود.</a:t>
            </a:r>
          </a:p>
        </p:txBody>
      </p:sp>
      <p:sp>
        <p:nvSpPr>
          <p:cNvPr id="4" name="text-3">
            <a:extLst xmlns:a="http://schemas.openxmlformats.org/drawingml/2006/main">
              <a:ext uri="{FF2B5EF4-FFF2-40B4-BE49-F238E27FC236}">
                <a16:creationId xmlns:a16="http://schemas.microsoft.com/office/drawing/2014/main" id="{A4CB9611-EA90-4ACA-AB35-25D6E59CCD16}"/>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پیام با ارزش‌ها و امکان واقعی انتخاب مخاطب سازگار باشد.</a:t>
            </a:r>
          </a:p>
        </p:txBody>
      </p:sp>
      <p:sp>
        <p:nvSpPr>
          <p:cNvPr id="5" name="text-4">
            <a:extLst xmlns:a="http://schemas.openxmlformats.org/drawingml/2006/main">
              <a:ext uri="{FF2B5EF4-FFF2-40B4-BE49-F238E27FC236}">
                <a16:creationId xmlns:a16="http://schemas.microsoft.com/office/drawing/2014/main" id="{F5ABE3F6-87C4-4F70-B163-70F91FA762E0}"/>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خرید سبز، وعده قطعی شادی یا کاهش آسیب محیطی نیست.</a:t>
            </a:r>
          </a:p>
        </p:txBody>
      </p:sp>
      <p:sp>
        <p:nvSpPr>
          <p:cNvPr id="6" name="text-5">
            <a:extLst xmlns:a="http://schemas.openxmlformats.org/drawingml/2006/main">
              <a:ext uri="{FF2B5EF4-FFF2-40B4-BE49-F238E27FC236}">
                <a16:creationId xmlns:a16="http://schemas.microsoft.com/office/drawing/2014/main" id="{E77F527E-D4B2-4823-A69E-CA4A0F7FEB13}"/>
              </a:ext>
            </a:extLst>
          </p:cNvPr>
          <p:cNvSpPr>
            <a:spLocks xmlns:a="http://schemas.openxmlformats.org/drawingml/2006/main" noGrp="1"/>
          </p:cNvSpPr>
          <p:nvPr/>
        </p:nvSpPr>
        <p:spPr>
          <a:xfrm xmlns:a="http://schemas.openxmlformats.org/drawingml/2006/main">
            <a:off x="571500" y="2333625"/>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150" b="1">
                <a:solidFill>
                  <a:srgbClr val="62816C"/>
                </a:solidFill>
                <a:latin typeface="Irancell"/>
                <a:ea typeface="Irancell"/>
                <a:cs typeface="Irancell"/>
              </a:defRPr>
            </a:defPPr>
            <a:lvl1pPr algn="r">
              <a:defRPr sz="3150" b="1">
                <a:solidFill>
                  <a:srgbClr val="62816C"/>
                </a:solidFill>
                <a:latin typeface="Irancell"/>
                <a:ea typeface="Irancell"/>
                <a:cs typeface="Irancell"/>
              </a:defRPr>
            </a:lvl1pPr>
            <a:lvl2pPr algn="r">
              <a:defRPr sz="3150" b="1">
                <a:solidFill>
                  <a:srgbClr val="62816C"/>
                </a:solidFill>
                <a:latin typeface="Irancell"/>
                <a:ea typeface="Irancell"/>
                <a:cs typeface="Irancell"/>
              </a:defRPr>
            </a:lvl2pPr>
            <a:lvl3pPr algn="r">
              <a:defRPr sz="3150" b="1">
                <a:solidFill>
                  <a:srgbClr val="62816C"/>
                </a:solidFill>
                <a:latin typeface="Irancell"/>
                <a:ea typeface="Irancell"/>
                <a:cs typeface="Irancell"/>
              </a:defRPr>
            </a:lvl3pPr>
            <a:lvl4pPr algn="r">
              <a:defRPr sz="3150" b="1">
                <a:solidFill>
                  <a:srgbClr val="62816C"/>
                </a:solidFill>
                <a:latin typeface="Irancell"/>
                <a:ea typeface="Irancell"/>
                <a:cs typeface="Irancell"/>
              </a:defRPr>
            </a:lvl4pPr>
            <a:lvl5pPr algn="r">
              <a:defRPr sz="3150" b="1">
                <a:solidFill>
                  <a:srgbClr val="62816C"/>
                </a:solidFill>
                <a:latin typeface="Irancell"/>
                <a:ea typeface="Irancell"/>
                <a:cs typeface="Irancell"/>
              </a:defRPr>
            </a:lvl5pPr>
            <a:lvl6pPr algn="r">
              <a:defRPr sz="3150" b="1">
                <a:solidFill>
                  <a:srgbClr val="62816C"/>
                </a:solidFill>
                <a:latin typeface="Irancell"/>
                <a:ea typeface="Irancell"/>
                <a:cs typeface="Irancell"/>
              </a:defRPr>
            </a:lvl6pPr>
            <a:lvl7pPr algn="r">
              <a:defRPr sz="3150" b="1">
                <a:solidFill>
                  <a:srgbClr val="62816C"/>
                </a:solidFill>
                <a:latin typeface="Irancell"/>
                <a:ea typeface="Irancell"/>
                <a:cs typeface="Irancell"/>
              </a:defRPr>
            </a:lvl7pPr>
            <a:lvl8pPr algn="r">
              <a:defRPr sz="3150" b="1">
                <a:solidFill>
                  <a:srgbClr val="62816C"/>
                </a:solidFill>
                <a:latin typeface="Irancell"/>
                <a:ea typeface="Irancell"/>
                <a:cs typeface="Irancell"/>
              </a:defRPr>
            </a:lvl8pPr>
            <a:lvl9pPr algn="r">
              <a:defRPr sz="3150" b="1">
                <a:solidFill>
                  <a:srgbClr val="62816C"/>
                </a:solidFill>
                <a:latin typeface="Irancell"/>
                <a:ea typeface="Irancell"/>
                <a:cs typeface="Irancell"/>
              </a:defRPr>
            </a:lvl9pPr>
          </a:lstStyle>
          <a:p xmlns:a="http://schemas.openxmlformats.org/drawingml/2006/main">
            <a:pPr algn="r" rtl="1">
              <a:defRPr sz="3150" b="1">
                <a:solidFill>
                  <a:srgbClr val="62816C"/>
                </a:solidFill>
                <a:latin typeface="Irancell"/>
                <a:ea typeface="Irancell"/>
                <a:cs typeface="Irancell"/>
              </a:defRPr>
            </a:pPr>
            <a:r>
              <a:rPr sz="3150" b="1">
                <a:solidFill>
                  <a:srgbClr val="62816C"/>
                </a:solidFill>
                <a:latin typeface="Irancell"/>
                <a:ea typeface="Irancell"/>
                <a:cs typeface="Irancell"/>
              </a:rPr>
              <a:t>دوام، تجربه و معنا</a:t>
            </a:r>
          </a:p>
        </p:txBody>
      </p:sp>
      <p:sp>
        <p:nvSpPr>
          <p:cNvPr id="7" name="text-6">
            <a:extLst xmlns:a="http://schemas.openxmlformats.org/drawingml/2006/main">
              <a:ext uri="{FF2B5EF4-FFF2-40B4-BE49-F238E27FC236}">
                <a16:creationId xmlns:a16="http://schemas.microsoft.com/office/drawing/2014/main" id="{50685A28-294C-4C87-8C39-623851CACA10}"/>
              </a:ext>
            </a:extLst>
          </p:cNvPr>
          <p:cNvSpPr>
            <a:spLocks xmlns:a="http://schemas.openxmlformats.org/drawingml/2006/main" noGrp="1"/>
          </p:cNvSpPr>
          <p:nvPr/>
        </p:nvSpPr>
        <p:spPr>
          <a:xfrm xmlns:a="http://schemas.openxmlformats.org/drawingml/2006/main">
            <a:off x="571500" y="3905250"/>
            <a:ext cx="504825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بهزیستی مصرف‌کننده را در کنار پیامدهای اجتماعی بسنجیم.</a:t>
            </a:r>
          </a:p>
        </p:txBody>
      </p:sp>
      <p:sp>
        <p:nvSpPr>
          <p:cNvPr id="8" name="text-7">
            <a:extLst xmlns:a="http://schemas.openxmlformats.org/drawingml/2006/main">
              <a:ext uri="{FF2B5EF4-FFF2-40B4-BE49-F238E27FC236}">
                <a16:creationId xmlns:a16="http://schemas.microsoft.com/office/drawing/2014/main" id="{40127AA1-0B47-4A12-B8BC-2B1DA16684C5}"/>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22 · کاربردهای بازار: پیشنهاد تحلیلی، نه یافتهٔ آزموده‌شده</a:t>
            </a:r>
          </a:p>
        </p:txBody>
      </p:sp>
      <p:sp>
        <p:nvSpPr>
          <p:cNvPr id="9" name="text-8">
            <a:extLst xmlns:a="http://schemas.openxmlformats.org/drawingml/2006/main">
              <a:ext uri="{FF2B5EF4-FFF2-40B4-BE49-F238E27FC236}">
                <a16:creationId xmlns:a16="http://schemas.microsoft.com/office/drawing/2014/main" id="{5AE29AB6-BF1D-49FF-8317-FC8406222F1E}"/>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10" name="text-9">
            <a:extLst xmlns:a="http://schemas.openxmlformats.org/drawingml/2006/main">
              <a:ext uri="{FF2B5EF4-FFF2-40B4-BE49-F238E27FC236}">
                <a16:creationId xmlns:a16="http://schemas.microsoft.com/office/drawing/2014/main" id="{4707033F-0AF4-4E47-90AD-AFA93BEBAFE8}"/>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28 / 30</a:t>
            </a:r>
          </a:p>
        </p:txBody>
      </p:sp>
    </p:spTree>
    <p:extLst>
      <p:ext uri="{BB962C8B-B14F-4D97-AF65-F5344CB8AC3E}">
        <p14:creationId xmlns:p14="http://schemas.microsoft.com/office/powerpoint/2010/main" val="48384849"/>
      </p:ext>
    </p:extLst>
  </p:cSld>
</p:sld>
</file>

<file path=ppt/slides/slide29.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11D385E6-B996-468A-AE75-5CE28CA2DD20}"/>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FCF824C9-D17E-42CF-A378-1B43682A6513}"/>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طرح آزمون برای تطبیق بازار</a:t>
            </a:r>
          </a:p>
        </p:txBody>
      </p:sp>
      <p:sp>
        <p:nvSpPr>
          <p:cNvPr id="3" name="text-2">
            <a:extLst xmlns:a="http://schemas.openxmlformats.org/drawingml/2006/main">
              <a:ext uri="{FF2B5EF4-FFF2-40B4-BE49-F238E27FC236}">
                <a16:creationId xmlns:a16="http://schemas.microsoft.com/office/drawing/2014/main" id="{F09B1F97-A01D-4B83-95D4-EAC05F3B3AE1}"/>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پیام و خدمت را در گروه‌های انگیزشی مختلف مقایسه کنیم.</a:t>
            </a:r>
          </a:p>
        </p:txBody>
      </p:sp>
      <p:sp>
        <p:nvSpPr>
          <p:cNvPr id="4" name="text-3">
            <a:extLst xmlns:a="http://schemas.openxmlformats.org/drawingml/2006/main">
              <a:ext uri="{FF2B5EF4-FFF2-40B4-BE49-F238E27FC236}">
                <a16:creationId xmlns:a16="http://schemas.microsoft.com/office/drawing/2014/main" id="{903611F4-8D76-4142-BFAE-0431C73F82D5}"/>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بهزیستی، رفتار واقعی و هزینه را هم‌زمان بسنجیم.</a:t>
            </a:r>
          </a:p>
        </p:txBody>
      </p:sp>
      <p:sp>
        <p:nvSpPr>
          <p:cNvPr id="5" name="text-4">
            <a:extLst xmlns:a="http://schemas.openxmlformats.org/drawingml/2006/main">
              <a:ext uri="{FF2B5EF4-FFF2-40B4-BE49-F238E27FC236}">
                <a16:creationId xmlns:a16="http://schemas.microsoft.com/office/drawing/2014/main" id="{7033C1AB-C52D-4FD9-B32A-FDC26F162A36}"/>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موفقیت را به نرخ کلیک یا قصد خرید محدود نکنیم.</a:t>
            </a:r>
          </a:p>
        </p:txBody>
      </p:sp>
      <p:graphicFrame>
        <p:nvGraphicFramePr>
          <p:cNvPr id="6" name="">
            <a:extLst xmlns:a="http://schemas.openxmlformats.org/drawingml/2006/main">
              <a:ext uri="{FF2B5EF4-FFF2-40B4-BE49-F238E27FC236}">
                <a16:creationId xmlns:a16="http://schemas.microsoft.com/office/drawing/2014/main" id="{1495D640-A93F-460A-B6C4-16799A1166AA}"/>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معیار پیشنهادی</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حوزه ارزیابی</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rtl="1"/>
                      <a:r>
                        <a:rPr sz="1500" b="0">
                          <a:solidFill>
                            <a:srgbClr val="173D34"/>
                          </a:solidFill>
                          <a:latin typeface="Irancell"/>
                          <a:ea typeface="Irancell"/>
                          <a:cs typeface="Irancell"/>
                        </a:rPr>
                        <a:t>فهم ادعا و اعتماد</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پیام</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خرید، استفاده یا تعمیر واقعی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رفتار</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معنا، اختیار و رضایت</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بهزیستی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rtl="1"/>
                      <a:r>
                        <a:rPr sz="1500" b="0">
                          <a:solidFill>
                            <a:srgbClr val="173D34"/>
                          </a:solidFill>
                          <a:latin typeface="Irancell"/>
                          <a:ea typeface="Irancell"/>
                          <a:cs typeface="Irancell"/>
                        </a:rPr>
                        <a:t>هزینه و فشار مالی</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دسترسی و انصاف</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79FE5018-ECA6-4DA2-9CD3-13143E17E249}"/>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21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2DA5F7C9-637B-4520-9F7E-377D87CD0FD8}"/>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0664D2D7-D6EF-40EE-BF06-6E9F7D3D08E7}"/>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29 / 30</a:t>
            </a:r>
          </a:p>
        </p:txBody>
      </p:sp>
    </p:spTree>
    <p:extLst>
      <p:ext uri="{BB962C8B-B14F-4D97-AF65-F5344CB8AC3E}">
        <p14:creationId xmlns:p14="http://schemas.microsoft.com/office/powerpoint/2010/main" val="331001430"/>
      </p:ext>
    </p:extLst>
  </p:cSld>
</p:sld>
</file>

<file path=ppt/slides/slide30.xml><?xml version="1.0" encoding="utf-8"?>
<p:sld xmlns:p="http://schemas.openxmlformats.org/presentationml/2006/main">
  <p:cSld>
    <p:bg>
      <p:bgPr>
        <a:solidFill xmlns:a="http://schemas.openxmlformats.org/drawingml/2006/main">
          <a:srgbClr val="F7F7F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540A966F-C2BE-448C-B535-1E07CF73A447}"/>
              </a:ext>
            </a:extLst>
          </p:cNvPr>
          <p:cNvSpPr>
            <a:spLocks xmlns:a="http://schemas.openxmlformats.org/drawingml/2006/main" noGrp="1"/>
          </p:cNvSpPr>
          <p:nvPr/>
        </p:nvSpPr>
        <p:spPr>
          <a:xfrm xmlns:a="http://schemas.openxmlformats.org/drawingml/2006/main">
            <a:off x="523875" y="2667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2816C"/>
                </a:solidFill>
                <a:latin typeface="Irancell"/>
                <a:ea typeface="Irancell"/>
                <a:cs typeface="Irancell"/>
              </a:defRPr>
            </a:defPPr>
            <a:lvl1pPr algn="r">
              <a:defRPr sz="1050" b="0">
                <a:solidFill>
                  <a:srgbClr val="62816C"/>
                </a:solidFill>
                <a:latin typeface="Irancell"/>
                <a:ea typeface="Irancell"/>
                <a:cs typeface="Irancell"/>
              </a:defRPr>
            </a:lvl1pPr>
            <a:lvl2pPr algn="r">
              <a:defRPr sz="1050" b="0">
                <a:solidFill>
                  <a:srgbClr val="62816C"/>
                </a:solidFill>
                <a:latin typeface="Irancell"/>
                <a:ea typeface="Irancell"/>
                <a:cs typeface="Irancell"/>
              </a:defRPr>
            </a:lvl2pPr>
            <a:lvl3pPr algn="r">
              <a:defRPr sz="1050" b="0">
                <a:solidFill>
                  <a:srgbClr val="62816C"/>
                </a:solidFill>
                <a:latin typeface="Irancell"/>
                <a:ea typeface="Irancell"/>
                <a:cs typeface="Irancell"/>
              </a:defRPr>
            </a:lvl3pPr>
            <a:lvl4pPr algn="r">
              <a:defRPr sz="1050" b="0">
                <a:solidFill>
                  <a:srgbClr val="62816C"/>
                </a:solidFill>
                <a:latin typeface="Irancell"/>
                <a:ea typeface="Irancell"/>
                <a:cs typeface="Irancell"/>
              </a:defRPr>
            </a:lvl4pPr>
            <a:lvl5pPr algn="r">
              <a:defRPr sz="1050" b="0">
                <a:solidFill>
                  <a:srgbClr val="62816C"/>
                </a:solidFill>
                <a:latin typeface="Irancell"/>
                <a:ea typeface="Irancell"/>
                <a:cs typeface="Irancell"/>
              </a:defRPr>
            </a:lvl5pPr>
            <a:lvl6pPr algn="r">
              <a:defRPr sz="1050" b="0">
                <a:solidFill>
                  <a:srgbClr val="62816C"/>
                </a:solidFill>
                <a:latin typeface="Irancell"/>
                <a:ea typeface="Irancell"/>
                <a:cs typeface="Irancell"/>
              </a:defRPr>
            </a:lvl6pPr>
            <a:lvl7pPr algn="r">
              <a:defRPr sz="1050" b="0">
                <a:solidFill>
                  <a:srgbClr val="62816C"/>
                </a:solidFill>
                <a:latin typeface="Irancell"/>
                <a:ea typeface="Irancell"/>
                <a:cs typeface="Irancell"/>
              </a:defRPr>
            </a:lvl7pPr>
            <a:lvl8pPr algn="r">
              <a:defRPr sz="1050" b="0">
                <a:solidFill>
                  <a:srgbClr val="62816C"/>
                </a:solidFill>
                <a:latin typeface="Irancell"/>
                <a:ea typeface="Irancell"/>
                <a:cs typeface="Irancell"/>
              </a:defRPr>
            </a:lvl8pPr>
            <a:lvl9pPr algn="r">
              <a:defRPr sz="1050" b="0">
                <a:solidFill>
                  <a:srgbClr val="62816C"/>
                </a:solidFill>
                <a:latin typeface="Irancell"/>
                <a:ea typeface="Irancell"/>
                <a:cs typeface="Irancell"/>
              </a:defRPr>
            </a:lvl9pPr>
          </a:lstStyle>
          <a:p xmlns:a="http://schemas.openxmlformats.org/drawingml/2006/main">
            <a:pPr algn="r" rtl="1">
              <a:defRPr sz="1050" b="0">
                <a:solidFill>
                  <a:srgbClr val="62816C"/>
                </a:solidFill>
                <a:latin typeface="Irancell"/>
                <a:ea typeface="Irancell"/>
                <a:cs typeface="Irancell"/>
              </a:defRPr>
            </a:pPr>
            <a:r>
              <a:rPr sz="1050" b="0">
                <a:solidFill>
                  <a:srgbClr val="62816C"/>
                </a:solidFill>
                <a:latin typeface="Irancell"/>
                <a:ea typeface="Irancell"/>
                <a:cs typeface="Irancell"/>
              </a:rPr>
              <a:t>مصرف معنادار، بهزیستی و تطبیق بازار</a:t>
            </a:r>
          </a:p>
        </p:txBody>
      </p:sp>
      <p:sp>
        <p:nvSpPr>
          <p:cNvPr id="2" name="text-1">
            <a:extLst xmlns:a="http://schemas.openxmlformats.org/drawingml/2006/main">
              <a:ext uri="{FF2B5EF4-FFF2-40B4-BE49-F238E27FC236}">
                <a16:creationId xmlns:a16="http://schemas.microsoft.com/office/drawing/2014/main" id="{B1FA4A94-61A6-4AC6-8E7F-7DB56B6F6583}"/>
              </a:ext>
            </a:extLst>
          </p:cNvPr>
          <p:cNvSpPr>
            <a:spLocks xmlns:a="http://schemas.openxmlformats.org/drawingml/2006/main" noGrp="1"/>
          </p:cNvSpPr>
          <p:nvPr/>
        </p:nvSpPr>
        <p:spPr>
          <a:xfrm xmlns:a="http://schemas.openxmlformats.org/drawingml/2006/main">
            <a:off x="523875" y="762000"/>
            <a:ext cx="11144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75" b="1">
                <a:solidFill>
                  <a:srgbClr val="173D34"/>
                </a:solidFill>
                <a:latin typeface="Irancell"/>
                <a:ea typeface="Irancell"/>
                <a:cs typeface="Irancell"/>
              </a:defRPr>
            </a:defPPr>
            <a:lvl1pPr algn="r">
              <a:defRPr sz="2775" b="1">
                <a:solidFill>
                  <a:srgbClr val="173D34"/>
                </a:solidFill>
                <a:latin typeface="Irancell"/>
                <a:ea typeface="Irancell"/>
                <a:cs typeface="Irancell"/>
              </a:defRPr>
            </a:lvl1pPr>
            <a:lvl2pPr algn="r">
              <a:defRPr sz="2775" b="1">
                <a:solidFill>
                  <a:srgbClr val="173D34"/>
                </a:solidFill>
                <a:latin typeface="Irancell"/>
                <a:ea typeface="Irancell"/>
                <a:cs typeface="Irancell"/>
              </a:defRPr>
            </a:lvl2pPr>
            <a:lvl3pPr algn="r">
              <a:defRPr sz="2775" b="1">
                <a:solidFill>
                  <a:srgbClr val="173D34"/>
                </a:solidFill>
                <a:latin typeface="Irancell"/>
                <a:ea typeface="Irancell"/>
                <a:cs typeface="Irancell"/>
              </a:defRPr>
            </a:lvl3pPr>
            <a:lvl4pPr algn="r">
              <a:defRPr sz="2775" b="1">
                <a:solidFill>
                  <a:srgbClr val="173D34"/>
                </a:solidFill>
                <a:latin typeface="Irancell"/>
                <a:ea typeface="Irancell"/>
                <a:cs typeface="Irancell"/>
              </a:defRPr>
            </a:lvl4pPr>
            <a:lvl5pPr algn="r">
              <a:defRPr sz="2775" b="1">
                <a:solidFill>
                  <a:srgbClr val="173D34"/>
                </a:solidFill>
                <a:latin typeface="Irancell"/>
                <a:ea typeface="Irancell"/>
                <a:cs typeface="Irancell"/>
              </a:defRPr>
            </a:lvl5pPr>
            <a:lvl6pPr algn="r">
              <a:defRPr sz="2775" b="1">
                <a:solidFill>
                  <a:srgbClr val="173D34"/>
                </a:solidFill>
                <a:latin typeface="Irancell"/>
                <a:ea typeface="Irancell"/>
                <a:cs typeface="Irancell"/>
              </a:defRPr>
            </a:lvl6pPr>
            <a:lvl7pPr algn="r">
              <a:defRPr sz="2775" b="1">
                <a:solidFill>
                  <a:srgbClr val="173D34"/>
                </a:solidFill>
                <a:latin typeface="Irancell"/>
                <a:ea typeface="Irancell"/>
                <a:cs typeface="Irancell"/>
              </a:defRPr>
            </a:lvl7pPr>
            <a:lvl8pPr algn="r">
              <a:defRPr sz="2775" b="1">
                <a:solidFill>
                  <a:srgbClr val="173D34"/>
                </a:solidFill>
                <a:latin typeface="Irancell"/>
                <a:ea typeface="Irancell"/>
                <a:cs typeface="Irancell"/>
              </a:defRPr>
            </a:lvl8pPr>
            <a:lvl9pPr algn="r">
              <a:defRPr sz="2775" b="1">
                <a:solidFill>
                  <a:srgbClr val="173D34"/>
                </a:solidFill>
                <a:latin typeface="Irancell"/>
                <a:ea typeface="Irancell"/>
                <a:cs typeface="Irancell"/>
              </a:defRPr>
            </a:lvl9pPr>
          </a:lstStyle>
          <a:p xmlns:a="http://schemas.openxmlformats.org/drawingml/2006/main">
            <a:pPr algn="r" rtl="1">
              <a:defRPr sz="2775" b="1">
                <a:solidFill>
                  <a:srgbClr val="173D34"/>
                </a:solidFill>
                <a:latin typeface="Irancell"/>
                <a:ea typeface="Irancell"/>
                <a:cs typeface="Irancell"/>
              </a:defRPr>
            </a:pPr>
            <a:r>
              <a:rPr sz="2775" b="1">
                <a:solidFill>
                  <a:srgbClr val="173D34"/>
                </a:solidFill>
                <a:latin typeface="Irancell"/>
                <a:ea typeface="Irancell"/>
                <a:cs typeface="Irancell"/>
              </a:rPr>
              <a:t>جمع‌بندی و پشتوانه علمی</a:t>
            </a:r>
          </a:p>
        </p:txBody>
      </p:sp>
      <p:sp>
        <p:nvSpPr>
          <p:cNvPr id="3" name="text-2">
            <a:extLst xmlns:a="http://schemas.openxmlformats.org/drawingml/2006/main">
              <a:ext uri="{FF2B5EF4-FFF2-40B4-BE49-F238E27FC236}">
                <a16:creationId xmlns:a16="http://schemas.microsoft.com/office/drawing/2014/main" id="{6EBFE2B4-D0D8-4D93-A264-39A128122A06}"/>
              </a:ext>
            </a:extLst>
          </p:cNvPr>
          <p:cNvSpPr>
            <a:spLocks xmlns:a="http://schemas.openxmlformats.org/drawingml/2006/main" noGrp="1"/>
          </p:cNvSpPr>
          <p:nvPr/>
        </p:nvSpPr>
        <p:spPr>
          <a:xfrm xmlns:a="http://schemas.openxmlformats.org/drawingml/2006/main">
            <a:off x="6286500" y="20478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سهم مقاله: پیوند مصرف مسئولانه با معنا و بهزیستی</a:t>
            </a:r>
          </a:p>
        </p:txBody>
      </p:sp>
      <p:sp>
        <p:nvSpPr>
          <p:cNvPr id="4" name="text-3">
            <a:extLst xmlns:a="http://schemas.openxmlformats.org/drawingml/2006/main">
              <a:ext uri="{FF2B5EF4-FFF2-40B4-BE49-F238E27FC236}">
                <a16:creationId xmlns:a16="http://schemas.microsoft.com/office/drawing/2014/main" id="{49CD4A37-4B2B-4811-BEED-4030B205EDB4}"/>
              </a:ext>
            </a:extLst>
          </p:cNvPr>
          <p:cNvSpPr>
            <a:spLocks xmlns:a="http://schemas.openxmlformats.org/drawingml/2006/main" noGrp="1"/>
          </p:cNvSpPr>
          <p:nvPr/>
        </p:nvSpPr>
        <p:spPr>
          <a:xfrm xmlns:a="http://schemas.openxmlformats.org/drawingml/2006/main">
            <a:off x="6286500" y="309562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کاربرد بازار: تطبیق پیام و خدمت با انگیزه و امکان انتخاب</a:t>
            </a:r>
          </a:p>
        </p:txBody>
      </p:sp>
      <p:sp>
        <p:nvSpPr>
          <p:cNvPr id="5" name="text-4">
            <a:extLst xmlns:a="http://schemas.openxmlformats.org/drawingml/2006/main">
              <a:ext uri="{FF2B5EF4-FFF2-40B4-BE49-F238E27FC236}">
                <a16:creationId xmlns:a16="http://schemas.microsoft.com/office/drawing/2014/main" id="{1E60B3C3-F189-4CB0-8465-B737E327E7D5}"/>
              </a:ext>
            </a:extLst>
          </p:cNvPr>
          <p:cNvSpPr>
            <a:spLocks xmlns:a="http://schemas.openxmlformats.org/drawingml/2006/main" noGrp="1"/>
          </p:cNvSpPr>
          <p:nvPr/>
        </p:nvSpPr>
        <p:spPr>
          <a:xfrm xmlns:a="http://schemas.openxmlformats.org/drawingml/2006/main">
            <a:off x="6286500" y="4143375"/>
            <a:ext cx="5334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73D34"/>
                </a:solidFill>
                <a:latin typeface="Irancell"/>
                <a:ea typeface="Irancell"/>
                <a:cs typeface="Irancell"/>
              </a:defRPr>
            </a:defPPr>
            <a:lvl1pPr algn="r">
              <a:defRPr sz="1875" b="0">
                <a:solidFill>
                  <a:srgbClr val="173D34"/>
                </a:solidFill>
                <a:latin typeface="Irancell"/>
                <a:ea typeface="Irancell"/>
                <a:cs typeface="Irancell"/>
              </a:defRPr>
            </a:lvl1pPr>
            <a:lvl2pPr algn="r">
              <a:defRPr sz="1875" b="0">
                <a:solidFill>
                  <a:srgbClr val="173D34"/>
                </a:solidFill>
                <a:latin typeface="Irancell"/>
                <a:ea typeface="Irancell"/>
                <a:cs typeface="Irancell"/>
              </a:defRPr>
            </a:lvl2pPr>
            <a:lvl3pPr algn="r">
              <a:defRPr sz="1875" b="0">
                <a:solidFill>
                  <a:srgbClr val="173D34"/>
                </a:solidFill>
                <a:latin typeface="Irancell"/>
                <a:ea typeface="Irancell"/>
                <a:cs typeface="Irancell"/>
              </a:defRPr>
            </a:lvl3pPr>
            <a:lvl4pPr algn="r">
              <a:defRPr sz="1875" b="0">
                <a:solidFill>
                  <a:srgbClr val="173D34"/>
                </a:solidFill>
                <a:latin typeface="Irancell"/>
                <a:ea typeface="Irancell"/>
                <a:cs typeface="Irancell"/>
              </a:defRPr>
            </a:lvl4pPr>
            <a:lvl5pPr algn="r">
              <a:defRPr sz="1875" b="0">
                <a:solidFill>
                  <a:srgbClr val="173D34"/>
                </a:solidFill>
                <a:latin typeface="Irancell"/>
                <a:ea typeface="Irancell"/>
                <a:cs typeface="Irancell"/>
              </a:defRPr>
            </a:lvl5pPr>
            <a:lvl6pPr algn="r">
              <a:defRPr sz="1875" b="0">
                <a:solidFill>
                  <a:srgbClr val="173D34"/>
                </a:solidFill>
                <a:latin typeface="Irancell"/>
                <a:ea typeface="Irancell"/>
                <a:cs typeface="Irancell"/>
              </a:defRPr>
            </a:lvl6pPr>
            <a:lvl7pPr algn="r">
              <a:defRPr sz="1875" b="0">
                <a:solidFill>
                  <a:srgbClr val="173D34"/>
                </a:solidFill>
                <a:latin typeface="Irancell"/>
                <a:ea typeface="Irancell"/>
                <a:cs typeface="Irancell"/>
              </a:defRPr>
            </a:lvl7pPr>
            <a:lvl8pPr algn="r">
              <a:defRPr sz="1875" b="0">
                <a:solidFill>
                  <a:srgbClr val="173D34"/>
                </a:solidFill>
                <a:latin typeface="Irancell"/>
                <a:ea typeface="Irancell"/>
                <a:cs typeface="Irancell"/>
              </a:defRPr>
            </a:lvl8pPr>
            <a:lvl9pPr algn="r">
              <a:defRPr sz="1875" b="0">
                <a:solidFill>
                  <a:srgbClr val="173D34"/>
                </a:solidFill>
                <a:latin typeface="Irancell"/>
                <a:ea typeface="Irancell"/>
                <a:cs typeface="Irancell"/>
              </a:defRPr>
            </a:lvl9pPr>
          </a:lstStyle>
          <a:p xmlns:a="http://schemas.openxmlformats.org/drawingml/2006/main">
            <a:pPr algn="r" rtl="1">
              <a:defRPr sz="1875" b="0">
                <a:solidFill>
                  <a:srgbClr val="173D34"/>
                </a:solidFill>
                <a:latin typeface="Irancell"/>
                <a:ea typeface="Irancell"/>
                <a:cs typeface="Irancell"/>
              </a:defRPr>
            </a:pPr>
            <a:r>
              <a:rPr sz="1875" b="0">
                <a:solidFill>
                  <a:srgbClr val="173D34"/>
                </a:solidFill>
                <a:latin typeface="Irancell"/>
                <a:ea typeface="Irancell"/>
                <a:cs typeface="Irancell"/>
              </a:rPr>
              <a:t>• مرز ادعا: شواهد منتخب، ناهمگنی و ابهام علّی</a:t>
            </a:r>
          </a:p>
        </p:txBody>
      </p:sp>
      <p:graphicFrame>
        <p:nvGraphicFramePr>
          <p:cNvPr id="6" name="">
            <a:extLst xmlns:a="http://schemas.openxmlformats.org/drawingml/2006/main">
              <a:ext uri="{FF2B5EF4-FFF2-40B4-BE49-F238E27FC236}">
                <a16:creationId xmlns:a16="http://schemas.microsoft.com/office/drawing/2014/main" id="{9EB2C3FA-12E3-42B0-BD1A-1A84D422EE99}"/>
              </a:ext>
            </a:extLst>
          </p:cNvPr>
          <p:cNvGraphicFramePr/>
          <p:nvPr/>
        </p:nvGraphicFramePr>
        <p:xfrm>
          <a:off xmlns:a="http://schemas.openxmlformats.org/drawingml/2006/main" x="523875" y="2143125"/>
          <a:ext xmlns:a="http://schemas.openxmlformats.org/drawingml/2006/main" cx="5143500" cy="3095625"/>
        </p:xfrm>
        <a:graphic xmlns:a="http://schemas.openxmlformats.org/drawingml/2006/main">
          <a:graphicData uri="http://schemas.openxmlformats.org/drawingml/2006/table">
            <a:tbl>
              <a:tblPr/>
              <a:tblGrid>
                <a:gridCol w="2571750"/>
                <a:gridCol w="2571750"/>
              </a:tblGrid>
              <a:tr h="619125">
                <a:tc>
                  <a:txBody>
                    <a:bodyPr lIns="38100" tIns="38100" rIns="38100" bIns="38100"/>
                    <a:lstStyle/>
                    <a:p>
                      <a:pPr algn="r" rtl="1"/>
                      <a:r>
                        <a:rPr sz="1500" b="1">
                          <a:solidFill>
                            <a:srgbClr val="FFFFFF"/>
                          </a:solidFill>
                          <a:latin typeface="Irancell"/>
                          <a:ea typeface="Irancell"/>
                          <a:cs typeface="Irancell"/>
                        </a:rPr>
                        <a:t>منبع</a:t>
                      </a:r>
                    </a:p>
                  </a:txBody>
                  <a:tcPr marL="25400" marR="25400" marT="25400" marB="25400" anchor="ctr">
                    <a:lnL w="9525">
                      <a:solidFill>
                        <a:srgbClr val="D8E1D2"/>
                      </a:solidFill>
                      <a:prstDash val="solid"/>
                    </a:lnL>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c>
                  <a:txBody>
                    <a:bodyPr lIns="38100" tIns="38100" rIns="38100" bIns="38100"/>
                    <a:lstStyle/>
                    <a:p>
                      <a:pPr algn="r" rtl="1"/>
                      <a:r>
                        <a:rPr sz="1500" b="1">
                          <a:solidFill>
                            <a:srgbClr val="FFFFFF"/>
                          </a:solidFill>
                          <a:latin typeface="Irancell"/>
                          <a:ea typeface="Irancell"/>
                          <a:cs typeface="Irancell"/>
                        </a:rPr>
                        <a:t>چارچوب</a:t>
                      </a:r>
                    </a:p>
                  </a:txBody>
                  <a:tcPr marL="25400" marR="25400" marT="25400" marB="25400" anchor="ctr">
                    <a:lnR w="9525">
                      <a:solidFill>
                        <a:srgbClr val="D8E1D2"/>
                      </a:solidFill>
                      <a:prstDash val="solid"/>
                    </a:lnR>
                    <a:lnT w="9525">
                      <a:solidFill>
                        <a:srgbClr val="D8E1D2"/>
                      </a:solidFill>
                      <a:prstDash val="solid"/>
                    </a:lnT>
                    <a:lnB w="9525">
                      <a:solidFill>
                        <a:srgbClr val="D8E1D2"/>
                      </a:solidFill>
                      <a:prstDash val="solid"/>
                    </a:lnB>
                    <a:solidFill>
                      <a:srgbClr val="173D34"/>
                    </a:solidFill>
                  </a:tcPr>
                </a:tc>
              </a:tr>
              <a:tr h="619125">
                <a:tc>
                  <a:txBody>
                    <a:bodyPr lIns="38100" tIns="38100" rIns="38100" bIns="38100"/>
                    <a:lstStyle/>
                    <a:p>
                      <a:pPr algn="r"/>
                      <a:r>
                        <a:rPr sz="1500" b="0">
                          <a:solidFill>
                            <a:srgbClr val="173D34"/>
                          </a:solidFill>
                          <a:latin typeface="Irancell"/>
                          <a:ea typeface="Irancell"/>
                          <a:cs typeface="Irancell"/>
                        </a:rPr>
                        <a:t>Paul et al., 2021</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SPAR-4-SLR</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a:r>
                        <a:rPr sz="1500" b="0">
                          <a:solidFill>
                            <a:srgbClr val="173D34"/>
                          </a:solidFill>
                          <a:latin typeface="Irancell"/>
                          <a:ea typeface="Irancell"/>
                          <a:cs typeface="Irancell"/>
                        </a:rPr>
                        <a:t>Cobo et al., 2012</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SciMAT</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a:r>
                        <a:rPr sz="1500" b="0">
                          <a:solidFill>
                            <a:srgbClr val="173D34"/>
                          </a:solidFill>
                          <a:latin typeface="Irancell"/>
                          <a:ea typeface="Irancell"/>
                          <a:cs typeface="Irancell"/>
                        </a:rPr>
                        <a:t>Page et al., 2021</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a:r>
                        <a:rPr sz="1500" b="0">
                          <a:solidFill>
                            <a:srgbClr val="173D34"/>
                          </a:solidFill>
                          <a:latin typeface="Irancell"/>
                          <a:ea typeface="Irancell"/>
                          <a:cs typeface="Irancell"/>
                        </a:rPr>
                        <a:t>PRISMA 2020</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r h="619125">
                <a:tc>
                  <a:txBody>
                    <a:bodyPr lIns="38100" tIns="38100" rIns="38100" bIns="38100"/>
                    <a:lstStyle/>
                    <a:p>
                      <a:pPr algn="r"/>
                      <a:r>
                        <a:rPr sz="1500" b="0">
                          <a:solidFill>
                            <a:srgbClr val="173D34"/>
                          </a:solidFill>
                          <a:latin typeface="Irancell"/>
                          <a:ea typeface="Irancell"/>
                          <a:cs typeface="Irancell"/>
                        </a:rPr>
                        <a:t>García-Rodríguez et al., 2025</a:t>
                      </a:r>
                    </a:p>
                  </a:txBody>
                  <a:tcPr marL="25400" marR="25400" marT="25400" marB="25400" anchor="ctr">
                    <a:lnL w="9525">
                      <a:solidFill>
                        <a:srgbClr val="D8E1D2"/>
                      </a:solidFill>
                      <a:prstDash val="solid"/>
                    </a:lnL>
                    <a:lnR w="9525">
                      <a:solidFill>
                        <a:srgbClr val="D8E1D2"/>
                      </a:solidFill>
                      <a:prstDash val="solid"/>
                    </a:lnR>
                    <a:lnB w="9525">
                      <a:solidFill>
                        <a:srgbClr val="D8E1D2"/>
                      </a:solidFill>
                      <a:prstDash val="solid"/>
                    </a:lnB>
                    <a:solidFill>
                      <a:srgbClr val="EFF2E7"/>
                    </a:solidFill>
                  </a:tcPr>
                </a:tc>
                <a:tc>
                  <a:txBody>
                    <a:bodyPr lIns="38100" tIns="38100" rIns="38100" bIns="38100"/>
                    <a:lstStyle/>
                    <a:p>
                      <a:pPr algn="r" rtl="1"/>
                      <a:r>
                        <a:rPr sz="1500" b="0">
                          <a:solidFill>
                            <a:srgbClr val="173D34"/>
                          </a:solidFill>
                          <a:latin typeface="Irancell"/>
                          <a:ea typeface="Irancell"/>
                          <a:cs typeface="Irancell"/>
                        </a:rPr>
                        <a:t>مقاله اصلی</a:t>
                      </a:r>
                    </a:p>
                  </a:txBody>
                  <a:tcPr marL="25400" marR="25400" marT="25400" marB="25400" anchor="ctr">
                    <a:lnR w="9525">
                      <a:solidFill>
                        <a:srgbClr val="D8E1D2"/>
                      </a:solidFill>
                      <a:prstDash val="solid"/>
                    </a:lnR>
                    <a:lnB w="9525">
                      <a:solidFill>
                        <a:srgbClr val="D8E1D2"/>
                      </a:solidFill>
                      <a:prstDash val="solid"/>
                    </a:lnB>
                    <a:solidFill>
                      <a:srgbClr val="EFF2E7"/>
                    </a:solidFill>
                  </a:tcPr>
                </a:tc>
              </a:tr>
            </a:tbl>
          </a:graphicData>
        </a:graphic>
      </p:graphicFrame>
      <p:sp>
        <p:nvSpPr>
          <p:cNvPr id="7" name="text-5">
            <a:extLst xmlns:a="http://schemas.openxmlformats.org/drawingml/2006/main">
              <a:ext uri="{FF2B5EF4-FFF2-40B4-BE49-F238E27FC236}">
                <a16:creationId xmlns:a16="http://schemas.microsoft.com/office/drawing/2014/main" id="{7D8B13A2-4F2D-4983-9AA2-95A193CF659D}"/>
              </a:ext>
            </a:extLst>
          </p:cNvPr>
          <p:cNvSpPr>
            <a:spLocks xmlns:a="http://schemas.openxmlformats.org/drawingml/2006/main" noGrp="1"/>
          </p:cNvSpPr>
          <p:nvPr/>
        </p:nvSpPr>
        <p:spPr>
          <a:xfrm xmlns:a="http://schemas.openxmlformats.org/drawingml/2006/main">
            <a:off x="523875" y="5715000"/>
            <a:ext cx="11144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62816C"/>
                </a:solidFill>
                <a:latin typeface="Irancell"/>
                <a:ea typeface="Irancell"/>
                <a:cs typeface="Irancell"/>
              </a:defRPr>
            </a:defPPr>
            <a:lvl1pPr algn="r">
              <a:defRPr sz="975" b="0">
                <a:solidFill>
                  <a:srgbClr val="62816C"/>
                </a:solidFill>
                <a:latin typeface="Irancell"/>
                <a:ea typeface="Irancell"/>
                <a:cs typeface="Irancell"/>
              </a:defRPr>
            </a:lvl1pPr>
            <a:lvl2pPr algn="r">
              <a:defRPr sz="975" b="0">
                <a:solidFill>
                  <a:srgbClr val="62816C"/>
                </a:solidFill>
                <a:latin typeface="Irancell"/>
                <a:ea typeface="Irancell"/>
                <a:cs typeface="Irancell"/>
              </a:defRPr>
            </a:lvl2pPr>
            <a:lvl3pPr algn="r">
              <a:defRPr sz="975" b="0">
                <a:solidFill>
                  <a:srgbClr val="62816C"/>
                </a:solidFill>
                <a:latin typeface="Irancell"/>
                <a:ea typeface="Irancell"/>
                <a:cs typeface="Irancell"/>
              </a:defRPr>
            </a:lvl3pPr>
            <a:lvl4pPr algn="r">
              <a:defRPr sz="975" b="0">
                <a:solidFill>
                  <a:srgbClr val="62816C"/>
                </a:solidFill>
                <a:latin typeface="Irancell"/>
                <a:ea typeface="Irancell"/>
                <a:cs typeface="Irancell"/>
              </a:defRPr>
            </a:lvl4pPr>
            <a:lvl5pPr algn="r">
              <a:defRPr sz="975" b="0">
                <a:solidFill>
                  <a:srgbClr val="62816C"/>
                </a:solidFill>
                <a:latin typeface="Irancell"/>
                <a:ea typeface="Irancell"/>
                <a:cs typeface="Irancell"/>
              </a:defRPr>
            </a:lvl5pPr>
            <a:lvl6pPr algn="r">
              <a:defRPr sz="975" b="0">
                <a:solidFill>
                  <a:srgbClr val="62816C"/>
                </a:solidFill>
                <a:latin typeface="Irancell"/>
                <a:ea typeface="Irancell"/>
                <a:cs typeface="Irancell"/>
              </a:defRPr>
            </a:lvl6pPr>
            <a:lvl7pPr algn="r">
              <a:defRPr sz="975" b="0">
                <a:solidFill>
                  <a:srgbClr val="62816C"/>
                </a:solidFill>
                <a:latin typeface="Irancell"/>
                <a:ea typeface="Irancell"/>
                <a:cs typeface="Irancell"/>
              </a:defRPr>
            </a:lvl7pPr>
            <a:lvl8pPr algn="r">
              <a:defRPr sz="975" b="0">
                <a:solidFill>
                  <a:srgbClr val="62816C"/>
                </a:solidFill>
                <a:latin typeface="Irancell"/>
                <a:ea typeface="Irancell"/>
                <a:cs typeface="Irancell"/>
              </a:defRPr>
            </a:lvl8pPr>
            <a:lvl9pPr algn="r">
              <a:defRPr sz="975" b="0">
                <a:solidFill>
                  <a:srgbClr val="62816C"/>
                </a:solidFill>
                <a:latin typeface="Irancell"/>
                <a:ea typeface="Irancell"/>
                <a:cs typeface="Irancell"/>
              </a:defRPr>
            </a:lvl9pPr>
          </a:lstStyle>
          <a:p xmlns:a="http://schemas.openxmlformats.org/drawingml/2006/main">
            <a:pPr algn="r" rtl="1">
              <a:defRPr sz="975" b="0">
                <a:solidFill>
                  <a:srgbClr val="62816C"/>
                </a:solidFill>
                <a:latin typeface="Irancell"/>
                <a:ea typeface="Irancell"/>
                <a:cs typeface="Irancell"/>
              </a:defRPr>
            </a:pPr>
            <a:r>
              <a:rPr sz="975" b="0">
                <a:solidFill>
                  <a:srgbClr val="62816C"/>
                </a:solidFill>
                <a:latin typeface="Irancell"/>
                <a:ea typeface="Irancell"/>
                <a:cs typeface="Irancell"/>
              </a:rPr>
              <a:t>مقاله اصلی، ص. 23 · کاربردهای بازار: پیشنهاد تحلیلی، نه یافتهٔ آزموده‌شده</a:t>
            </a:r>
          </a:p>
        </p:txBody>
      </p:sp>
      <p:sp>
        <p:nvSpPr>
          <p:cNvPr id="8" name="text-6">
            <a:extLst xmlns:a="http://schemas.openxmlformats.org/drawingml/2006/main">
              <a:ext uri="{FF2B5EF4-FFF2-40B4-BE49-F238E27FC236}">
                <a16:creationId xmlns:a16="http://schemas.microsoft.com/office/drawing/2014/main" id="{6E415DFA-51A5-4E78-AB8E-84BBE445EAE6}"/>
              </a:ext>
            </a:extLst>
          </p:cNvPr>
          <p:cNvSpPr>
            <a:spLocks xmlns:a="http://schemas.openxmlformats.org/drawingml/2006/main" noGrp="1"/>
          </p:cNvSpPr>
          <p:nvPr/>
        </p:nvSpPr>
        <p:spPr>
          <a:xfrm xmlns:a="http://schemas.openxmlformats.org/drawingml/2006/main">
            <a:off x="523875" y="6096000"/>
            <a:ext cx="11144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García-Rodríguez et al. (2025) · IJCS · 10.1111/ijcs.70109</a:t>
            </a:r>
          </a:p>
        </p:txBody>
      </p:sp>
      <p:sp>
        <p:nvSpPr>
          <p:cNvPr id="9" name="text-7">
            <a:extLst xmlns:a="http://schemas.openxmlformats.org/drawingml/2006/main">
              <a:ext uri="{FF2B5EF4-FFF2-40B4-BE49-F238E27FC236}">
                <a16:creationId xmlns:a16="http://schemas.microsoft.com/office/drawing/2014/main" id="{565FCAFB-93D2-41ED-959D-37DB58D56196}"/>
              </a:ext>
            </a:extLst>
          </p:cNvPr>
          <p:cNvSpPr>
            <a:spLocks xmlns:a="http://schemas.openxmlformats.org/drawingml/2006/main" noGrp="1"/>
          </p:cNvSpPr>
          <p:nvPr/>
        </p:nvSpPr>
        <p:spPr>
          <a:xfrm xmlns:a="http://schemas.openxmlformats.org/drawingml/2006/main">
            <a:off x="523875" y="6496050"/>
            <a:ext cx="11144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2816C"/>
                </a:solidFill>
                <a:latin typeface="Irancell"/>
                <a:ea typeface="Irancell"/>
                <a:cs typeface="Irancell"/>
              </a:defRPr>
            </a:defPPr>
            <a:lvl1pPr algn="l">
              <a:defRPr sz="900" b="0">
                <a:solidFill>
                  <a:srgbClr val="62816C"/>
                </a:solidFill>
                <a:latin typeface="Irancell"/>
                <a:ea typeface="Irancell"/>
                <a:cs typeface="Irancell"/>
              </a:defRPr>
            </a:lvl1pPr>
            <a:lvl2pPr algn="l">
              <a:defRPr sz="900" b="0">
                <a:solidFill>
                  <a:srgbClr val="62816C"/>
                </a:solidFill>
                <a:latin typeface="Irancell"/>
                <a:ea typeface="Irancell"/>
                <a:cs typeface="Irancell"/>
              </a:defRPr>
            </a:lvl2pPr>
            <a:lvl3pPr algn="l">
              <a:defRPr sz="900" b="0">
                <a:solidFill>
                  <a:srgbClr val="62816C"/>
                </a:solidFill>
                <a:latin typeface="Irancell"/>
                <a:ea typeface="Irancell"/>
                <a:cs typeface="Irancell"/>
              </a:defRPr>
            </a:lvl3pPr>
            <a:lvl4pPr algn="l">
              <a:defRPr sz="900" b="0">
                <a:solidFill>
                  <a:srgbClr val="62816C"/>
                </a:solidFill>
                <a:latin typeface="Irancell"/>
                <a:ea typeface="Irancell"/>
                <a:cs typeface="Irancell"/>
              </a:defRPr>
            </a:lvl4pPr>
            <a:lvl5pPr algn="l">
              <a:defRPr sz="900" b="0">
                <a:solidFill>
                  <a:srgbClr val="62816C"/>
                </a:solidFill>
                <a:latin typeface="Irancell"/>
                <a:ea typeface="Irancell"/>
                <a:cs typeface="Irancell"/>
              </a:defRPr>
            </a:lvl5pPr>
            <a:lvl6pPr algn="l">
              <a:defRPr sz="900" b="0">
                <a:solidFill>
                  <a:srgbClr val="62816C"/>
                </a:solidFill>
                <a:latin typeface="Irancell"/>
                <a:ea typeface="Irancell"/>
                <a:cs typeface="Irancell"/>
              </a:defRPr>
            </a:lvl6pPr>
            <a:lvl7pPr algn="l">
              <a:defRPr sz="900" b="0">
                <a:solidFill>
                  <a:srgbClr val="62816C"/>
                </a:solidFill>
                <a:latin typeface="Irancell"/>
                <a:ea typeface="Irancell"/>
                <a:cs typeface="Irancell"/>
              </a:defRPr>
            </a:lvl7pPr>
            <a:lvl8pPr algn="l">
              <a:defRPr sz="900" b="0">
                <a:solidFill>
                  <a:srgbClr val="62816C"/>
                </a:solidFill>
                <a:latin typeface="Irancell"/>
                <a:ea typeface="Irancell"/>
                <a:cs typeface="Irancell"/>
              </a:defRPr>
            </a:lvl8pPr>
            <a:lvl9pPr algn="l">
              <a:defRPr sz="900" b="0">
                <a:solidFill>
                  <a:srgbClr val="62816C"/>
                </a:solidFill>
                <a:latin typeface="Irancell"/>
                <a:ea typeface="Irancell"/>
                <a:cs typeface="Irancell"/>
              </a:defRPr>
            </a:lvl9pPr>
          </a:lstStyle>
          <a:p xmlns:a="http://schemas.openxmlformats.org/drawingml/2006/main">
            <a:pPr algn="l">
              <a:defRPr sz="900" b="0">
                <a:solidFill>
                  <a:srgbClr val="62816C"/>
                </a:solidFill>
                <a:latin typeface="Irancell"/>
                <a:ea typeface="Irancell"/>
                <a:cs typeface="Irancell"/>
              </a:defRPr>
            </a:pPr>
            <a:r>
              <a:rPr sz="900" b="0">
                <a:solidFill>
                  <a:srgbClr val="62816C"/>
                </a:solidFill>
                <a:latin typeface="Irancell"/>
                <a:ea typeface="Irancell"/>
                <a:cs typeface="Irancell"/>
              </a:rPr>
              <a:t>30 / 30</a:t>
            </a:r>
          </a:p>
        </p:txBody>
      </p:sp>
    </p:spTree>
    <p:extLst>
      <p:ext uri="{BB962C8B-B14F-4D97-AF65-F5344CB8AC3E}">
        <p14:creationId xmlns:p14="http://schemas.microsoft.com/office/powerpoint/2010/main" val="157397314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2026-10-17T20:40:52.7880000Z</dcterms:created>
  <dcterms:modified xsi:type="dcterms:W3CDTF">2026-10-17T20:40:52.7880000Z</dcterms:modified>
</coreProperties>
</file>